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presProps.xml" ContentType="application/vnd.openxmlformats-officedocument.presentationml.presProps+xml"/>
  <Override PartName="/ppt/media/image53.jpeg" ContentType="image/jpeg"/>
  <Override PartName="/ppt/media/image1.jpeg" ContentType="image/jpeg"/>
  <Override PartName="/ppt/media/image17.jpeg" ContentType="image/jpeg"/>
  <Override PartName="/ppt/media/image3.png" ContentType="image/png"/>
  <Override PartName="/ppt/media/image56.jpeg" ContentType="image/jpeg"/>
  <Override PartName="/ppt/media/image2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34.jpeg" ContentType="image/jpeg"/>
  <Override PartName="/ppt/media/image7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476485F-4F38-49DE-B4D1-AD76B30EC1B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B9223C0-0246-49EC-8D3A-7079FC3E62D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B79BC93-332C-4F8C-ADED-17ADBCA7466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241D403-1139-49BA-812E-60E37BF86A2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3C2AF1C-48B7-48AE-AAA0-905689918F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084654A-9A8B-4E1E-BF7E-A6EDE68650D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5A82AF9-6D91-4AA9-8DA8-F6D4757683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CECFB10-AA4E-441C-BFB8-3C5B657E77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A63787-C0F5-4CB5-A56C-02081641A77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B170F91-7776-46E6-A9B3-40287B6590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2F9BDD4-A1B1-4A0D-B362-54759D344E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A11291-3A7A-4BBB-8BB5-15A0D2C8B85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212CEDE-DCCF-4D58-AD3A-6A93DDD3D6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A44D9B7-2D07-4264-8AD4-C24E40AE78B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D0BC828-3A6C-47FB-A63B-AFC1A3422FD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52612B0-1119-4481-B7C6-72E289B924F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FEBEF78-11BB-48B0-A72A-48F6C7A5DC9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8BE7209-0EF2-4C58-83EA-850B6187F4A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51E99E8-A572-4C8F-A6A9-025094F283F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15C46CB-17EE-4838-A344-56821E48DD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0B4BF3C-DAB0-4312-AA0F-E210F9C21CB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DFB6225-1A7D-451F-9D2F-2C31DD95B3C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4093849-514E-4C25-950F-A95D94D5062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359F5B5-726B-44EA-AF53-7D46027EC48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443311E-F98E-4330-B759-D38B247F76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AD93D32-579B-4E34-AFDD-157A770FD0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CDA4668-6417-450E-92B0-AB2DCB0197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4EA92EE-4F32-4F5D-A4B5-344A70B2CF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7DEFB8B-16E5-4FA2-BCD5-8EF62A0176C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D080631-96A8-4338-8CE2-B4A252C53AE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71E1837-F5EB-41A6-9825-5555C5DC70B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854C274-7B22-44B6-96B8-C358D9526F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7353504-0FD9-4581-83DA-BB324D3AF0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5A4F13-8665-4614-B1AB-548171F55D2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DAB9DEF-CCE7-4812-A2EF-7CBB821A6F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F4D767D-7929-488B-903B-57EC2B4A1D2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0ACCAAF-3279-4229-AFA7-11AFD04899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E538980-E121-49C2-AB08-50A1B47956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4648B48-2E23-4CA0-8B2D-C311EEF1D8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8A51E8F-B67D-4157-B498-C6003E7CB8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54839BC-0640-464F-8CE4-EE6C214DA2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7C5FC1B-9A5B-43C3-A771-366A1AF7DE5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B9494FB-7729-4026-B58B-EAFE012E4B1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139C6D1-892D-43B5-821D-2349CE54837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1F1BDA0-E449-472C-BEB7-B34C9146B31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7DEB042-29BD-4E6A-9625-FDF4347F89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5085D1D-9780-4ECB-828B-38D946783DA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AD8E302-3055-4326-8008-19B8CF150E6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A674C91-D107-49EF-9435-0917DB3E5D2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ED6EF25-CE5C-4824-97EA-DF4C824EDD0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B76E8B9-E0F9-4BE8-9CD4-5E52747B17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5DD25C4-18CF-4390-8E46-F9FB837F3EA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B9FF881-74AB-47A7-952B-27A852E190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A20CC17-013E-4CD3-BAD7-951CFB7EAB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7CFD693-0C89-4939-A0B7-735E15FC6B6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C58FF6E-6FC4-4C1C-A071-1836F227658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EA95C52-54C1-498F-BDE6-3C5637118CA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87EDF8D-1609-4F44-A49A-3261B03CB8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DF0BB124-160B-4C49-880F-EAB15464FB6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2634609-50A3-4CDE-B50D-41F51D2F54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9CDDE79-DCF8-4673-80B6-B115F1C73DB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1EA4152-3686-4609-AF9E-F831C189731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2FA83E00-F557-4446-AF33-04A2738B6D7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BAB8C48-AE50-4E45-9455-D05F2D863F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B3C8FD3-E325-4EC4-A013-461C7E47818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C1E0CDA-9CAD-4B7E-BA56-39331391C7E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9FB21AB-6717-4CE3-9B48-A5D8860F76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2EEA7C36-7B9C-459B-97FE-DEFE6EF344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7E8203B-CF47-4406-A497-A947E5D37F0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BE67A8E-8351-4682-8EFC-6BA29BA1C95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71E04B5-0B89-4615-B604-BD90B5A3E9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11001EA-4CBF-4E2B-8FFE-E1974697F2D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87560" cy="35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25800" cy="35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ECE25EF-356D-4038-A52A-F32BC776343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25800" cy="35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7634C21-9B28-4F02-A4E8-8A97612F0A80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296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CC5BD5E-0158-4959-9ED0-ECEC5824D2DE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120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045DEB-2E32-451F-AF31-6197C2E75E86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D091AD7-D0EA-4733-BDAC-532EB98E1016}" type="slidenum">
              <a:rPr b="0" lang="ru-RU" sz="1200" spc="-1" strike="noStrike">
                <a:solidFill>
                  <a:srgbClr val="8b8b8b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A5E362E-3E8B-405D-9750-6E066F4AEF82}" type="slidenum">
              <a:rPr b="0" lang="ru-RU" sz="1200" spc="-1" strike="noStrike">
                <a:solidFill>
                  <a:srgbClr val="8b8b8b"/>
                </a:solidFill>
                <a:latin typeface="Times New Roman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6.png"/><Relationship Id="rId10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Рисунок 12" descr=""/>
          <p:cNvPicPr/>
          <p:nvPr/>
        </p:nvPicPr>
        <p:blipFill>
          <a:blip r:embed="rId1"/>
          <a:stretch/>
        </p:blipFill>
        <p:spPr>
          <a:xfrm>
            <a:off x="0" y="0"/>
            <a:ext cx="9136080" cy="68500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 descr=""/>
          <p:cNvPicPr/>
          <p:nvPr/>
        </p:nvPicPr>
        <p:blipFill>
          <a:blip r:embed="rId2"/>
          <a:stretch/>
        </p:blipFill>
        <p:spPr>
          <a:xfrm flipH="1">
            <a:off x="475200" y="3743640"/>
            <a:ext cx="2296440" cy="1755000"/>
          </a:xfrm>
          <a:prstGeom prst="rect">
            <a:avLst/>
          </a:prstGeom>
          <a:ln w="0">
            <a:noFill/>
          </a:ln>
        </p:spPr>
      </p:pic>
      <p:pic>
        <p:nvPicPr>
          <p:cNvPr id="248" name="Рисунок 13" descr=""/>
          <p:cNvPicPr/>
          <p:nvPr/>
        </p:nvPicPr>
        <p:blipFill>
          <a:blip r:embed="rId3"/>
          <a:stretch/>
        </p:blipFill>
        <p:spPr>
          <a:xfrm>
            <a:off x="0" y="181080"/>
            <a:ext cx="1690560" cy="1504440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14" descr=""/>
          <p:cNvPicPr/>
          <p:nvPr/>
        </p:nvPicPr>
        <p:blipFill>
          <a:blip r:embed="rId4"/>
          <a:stretch/>
        </p:blipFill>
        <p:spPr>
          <a:xfrm>
            <a:off x="2415240" y="4437000"/>
            <a:ext cx="2086200" cy="1836000"/>
          </a:xfrm>
          <a:prstGeom prst="rect">
            <a:avLst/>
          </a:prstGeom>
          <a:ln w="0">
            <a:noFill/>
          </a:ln>
        </p:spPr>
      </p:pic>
      <p:pic>
        <p:nvPicPr>
          <p:cNvPr id="250" name="Рисунок 15" descr=""/>
          <p:cNvPicPr/>
          <p:nvPr/>
        </p:nvPicPr>
        <p:blipFill>
          <a:blip r:embed="rId5"/>
          <a:stretch/>
        </p:blipFill>
        <p:spPr>
          <a:xfrm>
            <a:off x="6372360" y="477720"/>
            <a:ext cx="2140560" cy="2689560"/>
          </a:xfrm>
          <a:prstGeom prst="rect">
            <a:avLst/>
          </a:prstGeom>
          <a:ln w="0">
            <a:noFill/>
          </a:ln>
        </p:spPr>
      </p:pic>
      <p:sp>
        <p:nvSpPr>
          <p:cNvPr id="251" name="TextBox 1"/>
          <p:cNvSpPr/>
          <p:nvPr/>
        </p:nvSpPr>
        <p:spPr>
          <a:xfrm>
            <a:off x="1415520" y="181080"/>
            <a:ext cx="7097400" cy="6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/>
          <p:nvPr/>
        </p:nvSpPr>
        <p:spPr>
          <a:xfrm>
            <a:off x="720000" y="5220000"/>
            <a:ext cx="7912440" cy="125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Вчитель хімії Семеняк В.А.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6"/>
          <a:stretch/>
        </p:blipFill>
        <p:spPr>
          <a:xfrm>
            <a:off x="6660000" y="3060000"/>
            <a:ext cx="2111400" cy="2166480"/>
          </a:xfrm>
          <a:prstGeom prst="rect">
            <a:avLst/>
          </a:prstGeom>
          <a:ln w="0">
            <a:noFill/>
          </a:ln>
        </p:spPr>
      </p:pic>
      <p:sp>
        <p:nvSpPr>
          <p:cNvPr id="254" name=""/>
          <p:cNvSpPr/>
          <p:nvPr/>
        </p:nvSpPr>
        <p:spPr>
          <a:xfrm>
            <a:off x="1080000" y="720000"/>
            <a:ext cx="5577840" cy="14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Літній навчально-оздоровчий природничий табір “Ерудит”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Червоненського ліцею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2023-2024 навчальний рік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(хімічна складова)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Рисунок 93" descr=""/>
          <p:cNvPicPr/>
          <p:nvPr/>
        </p:nvPicPr>
        <p:blipFill>
          <a:blip r:embed="rId1"/>
          <a:stretch/>
        </p:blipFill>
        <p:spPr>
          <a:xfrm>
            <a:off x="-4680" y="900000"/>
            <a:ext cx="9134280" cy="5948280"/>
          </a:xfrm>
          <a:prstGeom prst="rect">
            <a:avLst/>
          </a:prstGeom>
          <a:ln w="0">
            <a:noFill/>
          </a:ln>
        </p:spPr>
      </p:pic>
      <p:sp>
        <p:nvSpPr>
          <p:cNvPr id="328" name=""/>
          <p:cNvSpPr/>
          <p:nvPr/>
        </p:nvSpPr>
        <p:spPr>
          <a:xfrm>
            <a:off x="1260000" y="4680000"/>
            <a:ext cx="7011720" cy="16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9" name=""/>
          <p:cNvSpPr/>
          <p:nvPr/>
        </p:nvSpPr>
        <p:spPr>
          <a:xfrm>
            <a:off x="40320" y="0"/>
            <a:ext cx="9097560" cy="53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В переддень саміту миру: обираєм, виготовляєм та хімічним шляхом “проявляємо” символічні прапори демократичних країн світу, в колі яких - майбутнє рідної країни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2"/>
          <a:srcRect l="0" t="5002" r="13546" b="21519"/>
          <a:stretch/>
        </p:blipFill>
        <p:spPr>
          <a:xfrm>
            <a:off x="4341240" y="3780360"/>
            <a:ext cx="2386800" cy="2694960"/>
          </a:xfrm>
          <a:prstGeom prst="rect">
            <a:avLst/>
          </a:prstGeom>
          <a:ln w="0">
            <a:noFill/>
          </a:ln>
        </p:spPr>
      </p:pic>
      <p:pic>
        <p:nvPicPr>
          <p:cNvPr id="331" name="" descr=""/>
          <p:cNvPicPr/>
          <p:nvPr/>
        </p:nvPicPr>
        <p:blipFill>
          <a:blip r:embed="rId3"/>
          <a:srcRect l="16737" t="15522" r="24006" b="24168"/>
          <a:stretch/>
        </p:blipFill>
        <p:spPr>
          <a:xfrm>
            <a:off x="166320" y="3780000"/>
            <a:ext cx="1990800" cy="2694960"/>
          </a:xfrm>
          <a:prstGeom prst="rect">
            <a:avLst/>
          </a:prstGeom>
          <a:ln w="0">
            <a:noFill/>
          </a:ln>
        </p:spPr>
      </p:pic>
      <p:pic>
        <p:nvPicPr>
          <p:cNvPr id="332" name="" descr=""/>
          <p:cNvPicPr/>
          <p:nvPr/>
        </p:nvPicPr>
        <p:blipFill>
          <a:blip r:embed="rId4"/>
          <a:srcRect l="20223" t="15522" r="10060" b="24168"/>
          <a:stretch/>
        </p:blipFill>
        <p:spPr>
          <a:xfrm>
            <a:off x="1995480" y="3780360"/>
            <a:ext cx="2342880" cy="2694960"/>
          </a:xfrm>
          <a:prstGeom prst="rect">
            <a:avLst/>
          </a:prstGeom>
          <a:ln w="0">
            <a:noFill/>
          </a:ln>
        </p:spPr>
      </p:pic>
      <p:pic>
        <p:nvPicPr>
          <p:cNvPr id="333" name="" descr=""/>
          <p:cNvPicPr/>
          <p:nvPr/>
        </p:nvPicPr>
        <p:blipFill>
          <a:blip r:embed="rId5"/>
          <a:srcRect l="9374" t="0" r="24406" b="31792"/>
          <a:stretch/>
        </p:blipFill>
        <p:spPr>
          <a:xfrm>
            <a:off x="4860000" y="901080"/>
            <a:ext cx="1967760" cy="2694960"/>
          </a:xfrm>
          <a:prstGeom prst="rect">
            <a:avLst/>
          </a:prstGeom>
          <a:ln w="0">
            <a:noFill/>
          </a:ln>
        </p:spPr>
      </p:pic>
      <p:pic>
        <p:nvPicPr>
          <p:cNvPr id="334" name="" descr=""/>
          <p:cNvPicPr/>
          <p:nvPr/>
        </p:nvPicPr>
        <p:blipFill>
          <a:blip r:embed="rId6"/>
          <a:srcRect l="7693" t="35719" r="5508" b="24980"/>
          <a:stretch/>
        </p:blipFill>
        <p:spPr>
          <a:xfrm>
            <a:off x="180000" y="900000"/>
            <a:ext cx="4458960" cy="2694960"/>
          </a:xfrm>
          <a:prstGeom prst="rect">
            <a:avLst/>
          </a:prstGeom>
          <a:ln w="0">
            <a:noFill/>
          </a:ln>
        </p:spPr>
      </p:pic>
      <p:pic>
        <p:nvPicPr>
          <p:cNvPr id="335" name="" descr=""/>
          <p:cNvPicPr/>
          <p:nvPr/>
        </p:nvPicPr>
        <p:blipFill>
          <a:blip r:embed="rId7"/>
          <a:srcRect l="3168" t="0" r="11868" b="28975"/>
          <a:stretch/>
        </p:blipFill>
        <p:spPr>
          <a:xfrm>
            <a:off x="6730920" y="3759840"/>
            <a:ext cx="2264040" cy="2717280"/>
          </a:xfrm>
          <a:prstGeom prst="rect">
            <a:avLst/>
          </a:prstGeom>
          <a:ln w="0">
            <a:noFill/>
          </a:ln>
        </p:spPr>
      </p:pic>
      <p:pic>
        <p:nvPicPr>
          <p:cNvPr id="336" name="" descr=""/>
          <p:cNvPicPr/>
          <p:nvPr/>
        </p:nvPicPr>
        <p:blipFill>
          <a:blip r:embed="rId8"/>
          <a:srcRect l="13256" t="31718" r="37991" b="22361"/>
          <a:stretch/>
        </p:blipFill>
        <p:spPr>
          <a:xfrm>
            <a:off x="6872400" y="900000"/>
            <a:ext cx="2029320" cy="269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Рисунок 8" descr=""/>
          <p:cNvPicPr/>
          <p:nvPr/>
        </p:nvPicPr>
        <p:blipFill>
          <a:blip r:embed="rId1"/>
          <a:stretch/>
        </p:blipFill>
        <p:spPr>
          <a:xfrm>
            <a:off x="0" y="0"/>
            <a:ext cx="9136080" cy="68500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"/>
          <p:cNvPicPr/>
          <p:nvPr/>
        </p:nvPicPr>
        <p:blipFill>
          <a:blip r:embed="rId2"/>
          <a:stretch/>
        </p:blipFill>
        <p:spPr>
          <a:xfrm flipH="1">
            <a:off x="475200" y="3743640"/>
            <a:ext cx="2296440" cy="175500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9" descr=""/>
          <p:cNvPicPr/>
          <p:nvPr/>
        </p:nvPicPr>
        <p:blipFill>
          <a:blip r:embed="rId3"/>
          <a:stretch/>
        </p:blipFill>
        <p:spPr>
          <a:xfrm>
            <a:off x="0" y="181080"/>
            <a:ext cx="1690560" cy="150444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10" descr=""/>
          <p:cNvPicPr/>
          <p:nvPr/>
        </p:nvPicPr>
        <p:blipFill>
          <a:blip r:embed="rId4"/>
          <a:stretch/>
        </p:blipFill>
        <p:spPr>
          <a:xfrm>
            <a:off x="2415240" y="4437000"/>
            <a:ext cx="2086200" cy="1836000"/>
          </a:xfrm>
          <a:prstGeom prst="rect">
            <a:avLst/>
          </a:prstGeom>
          <a:ln w="0">
            <a:noFill/>
          </a:ln>
        </p:spPr>
      </p:pic>
      <p:pic>
        <p:nvPicPr>
          <p:cNvPr id="259" name="Рисунок 16" descr=""/>
          <p:cNvPicPr/>
          <p:nvPr/>
        </p:nvPicPr>
        <p:blipFill>
          <a:blip r:embed="rId5"/>
          <a:stretch/>
        </p:blipFill>
        <p:spPr>
          <a:xfrm>
            <a:off x="6372360" y="477720"/>
            <a:ext cx="2140560" cy="2689560"/>
          </a:xfrm>
          <a:prstGeom prst="rect">
            <a:avLst/>
          </a:prstGeom>
          <a:ln w="0">
            <a:noFill/>
          </a:ln>
        </p:spPr>
      </p:pic>
      <p:sp>
        <p:nvSpPr>
          <p:cNvPr id="260" name="TextBox 3"/>
          <p:cNvSpPr/>
          <p:nvPr/>
        </p:nvSpPr>
        <p:spPr>
          <a:xfrm>
            <a:off x="1415520" y="181080"/>
            <a:ext cx="7097400" cy="6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/>
          <p:nvPr/>
        </p:nvSpPr>
        <p:spPr>
          <a:xfrm>
            <a:off x="720000" y="5220000"/>
            <a:ext cx="7912440" cy="125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Діти назвали види меду, що їм відомі (за переважанням рослини-медоносу), побачили мед в різних варінтах та з'ясували, що вони відрізняються за смаком,кольором,запахом,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консистенцією, солодкістю, ступенем кристалізаціцї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Зображення 7" descr=""/>
          <p:cNvPicPr/>
          <p:nvPr/>
        </p:nvPicPr>
        <p:blipFill>
          <a:blip r:embed="rId6"/>
          <a:srcRect l="0" t="2377" r="0" b="0"/>
          <a:stretch/>
        </p:blipFill>
        <p:spPr>
          <a:xfrm>
            <a:off x="3236040" y="1884600"/>
            <a:ext cx="2521800" cy="279324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7"/>
          <a:srcRect l="0" t="21082" r="0" b="0"/>
          <a:stretch/>
        </p:blipFill>
        <p:spPr>
          <a:xfrm>
            <a:off x="5940000" y="2314800"/>
            <a:ext cx="2877840" cy="2897640"/>
          </a:xfrm>
          <a:prstGeom prst="rect">
            <a:avLst/>
          </a:prstGeom>
          <a:ln w="0">
            <a:noFill/>
          </a:ln>
        </p:spPr>
      </p:pic>
      <p:pic>
        <p:nvPicPr>
          <p:cNvPr id="264" name="Зображення 8" descr=""/>
          <p:cNvPicPr/>
          <p:nvPr/>
        </p:nvPicPr>
        <p:blipFill>
          <a:blip r:embed="rId8"/>
          <a:srcRect l="8756" t="24493" r="-1063" b="12248"/>
          <a:stretch/>
        </p:blipFill>
        <p:spPr>
          <a:xfrm>
            <a:off x="180000" y="1687680"/>
            <a:ext cx="2877840" cy="2872440"/>
          </a:xfrm>
          <a:prstGeom prst="rect">
            <a:avLst/>
          </a:prstGeom>
          <a:ln w="0">
            <a:noFill/>
          </a:ln>
        </p:spPr>
      </p:pic>
      <p:pic>
        <p:nvPicPr>
          <p:cNvPr id="265" name="" descr=""/>
          <p:cNvPicPr/>
          <p:nvPr/>
        </p:nvPicPr>
        <p:blipFill>
          <a:blip r:embed="rId9"/>
          <a:stretch/>
        </p:blipFill>
        <p:spPr>
          <a:xfrm>
            <a:off x="6886440" y="0"/>
            <a:ext cx="2111400" cy="2166480"/>
          </a:xfrm>
          <a:prstGeom prst="rect">
            <a:avLst/>
          </a:prstGeom>
          <a:ln w="0">
            <a:noFill/>
          </a:ln>
        </p:spPr>
      </p:pic>
      <p:sp>
        <p:nvSpPr>
          <p:cNvPr id="266" name=""/>
          <p:cNvSpPr/>
          <p:nvPr/>
        </p:nvSpPr>
        <p:spPr>
          <a:xfrm>
            <a:off x="1080000" y="181080"/>
            <a:ext cx="5577840" cy="15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Бджілка — це символ працелюбства, наполегливості у досягненні своєї мети, це ніби символ українця, який наче бджілка, сумлінно працює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Рисунок 3" descr=""/>
          <p:cNvPicPr/>
          <p:nvPr/>
        </p:nvPicPr>
        <p:blipFill>
          <a:blip r:embed="rId1"/>
          <a:stretch/>
        </p:blipFill>
        <p:spPr>
          <a:xfrm>
            <a:off x="-4680" y="0"/>
            <a:ext cx="9136080" cy="6850080"/>
          </a:xfrm>
          <a:prstGeom prst="rect">
            <a:avLst/>
          </a:prstGeom>
          <a:ln w="0">
            <a:noFill/>
          </a:ln>
        </p:spPr>
      </p:pic>
      <p:sp>
        <p:nvSpPr>
          <p:cNvPr id="268" name=""/>
          <p:cNvSpPr/>
          <p:nvPr/>
        </p:nvSpPr>
        <p:spPr>
          <a:xfrm>
            <a:off x="1260000" y="4680000"/>
            <a:ext cx="7013520" cy="161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Учасники ”експертної групи” дослідним шляхом встановили наявність в меді важливого компонента — глюкози. Провели перевірку-виявлення в різних видах меду невластивих якісному меду штучних домішок: крейди, патоки та крохмалю.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Зображення 3" descr=""/>
          <p:cNvPicPr/>
          <p:nvPr/>
        </p:nvPicPr>
        <p:blipFill>
          <a:blip r:embed="rId2"/>
          <a:srcRect l="0" t="20769" r="28283" b="33540"/>
          <a:stretch/>
        </p:blipFill>
        <p:spPr>
          <a:xfrm>
            <a:off x="3780000" y="1800000"/>
            <a:ext cx="2424960" cy="2333160"/>
          </a:xfrm>
          <a:prstGeom prst="rect">
            <a:avLst/>
          </a:prstGeom>
          <a:ln w="0"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1144440" y="1225440"/>
            <a:ext cx="2449080" cy="3268080"/>
          </a:xfrm>
          <a:prstGeom prst="rect">
            <a:avLst/>
          </a:prstGeom>
          <a:ln w="0">
            <a:noFill/>
          </a:ln>
        </p:spPr>
      </p:pic>
      <p:pic>
        <p:nvPicPr>
          <p:cNvPr id="271" name="Зображення 4" descr=""/>
          <p:cNvPicPr/>
          <p:nvPr/>
        </p:nvPicPr>
        <p:blipFill>
          <a:blip r:embed="rId4"/>
          <a:srcRect l="0" t="5002" r="0" b="508"/>
          <a:stretch/>
        </p:blipFill>
        <p:spPr>
          <a:xfrm>
            <a:off x="6386760" y="1260000"/>
            <a:ext cx="2246760" cy="324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Рисунок 2" descr=""/>
          <p:cNvPicPr/>
          <p:nvPr/>
        </p:nvPicPr>
        <p:blipFill>
          <a:blip r:embed="rId1"/>
          <a:stretch/>
        </p:blipFill>
        <p:spPr>
          <a:xfrm>
            <a:off x="-4680" y="-12600"/>
            <a:ext cx="9136080" cy="6850080"/>
          </a:xfrm>
          <a:prstGeom prst="rect">
            <a:avLst/>
          </a:prstGeom>
          <a:ln w="0">
            <a:noFill/>
          </a:ln>
        </p:spPr>
      </p:pic>
      <p:sp>
        <p:nvSpPr>
          <p:cNvPr id="273" name=""/>
          <p:cNvSpPr/>
          <p:nvPr/>
        </p:nvSpPr>
        <p:spPr>
          <a:xfrm>
            <a:off x="1440000" y="360000"/>
            <a:ext cx="683352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Провели порівняльне дослідження різних мурашників з використанням хімічних індикаторів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2"/>
          <a:srcRect l="0" t="17645" r="0" b="0"/>
          <a:stretch/>
        </p:blipFill>
        <p:spPr>
          <a:xfrm>
            <a:off x="360000" y="1080000"/>
            <a:ext cx="2335320" cy="2515320"/>
          </a:xfrm>
          <a:prstGeom prst="rect">
            <a:avLst/>
          </a:prstGeom>
          <a:ln w="0">
            <a:noFill/>
          </a:ln>
        </p:spPr>
      </p:pic>
      <p:pic>
        <p:nvPicPr>
          <p:cNvPr id="275" name="" descr=""/>
          <p:cNvPicPr/>
          <p:nvPr/>
        </p:nvPicPr>
        <p:blipFill>
          <a:blip r:embed="rId3"/>
          <a:srcRect l="0" t="15501" r="0" b="26787"/>
          <a:stretch/>
        </p:blipFill>
        <p:spPr>
          <a:xfrm>
            <a:off x="6120000" y="1075680"/>
            <a:ext cx="2630880" cy="2699640"/>
          </a:xfrm>
          <a:prstGeom prst="rect">
            <a:avLst/>
          </a:prstGeom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4"/>
          <a:srcRect l="37840" t="0" r="17957" b="32003"/>
          <a:stretch/>
        </p:blipFill>
        <p:spPr>
          <a:xfrm>
            <a:off x="540000" y="3960000"/>
            <a:ext cx="1711800" cy="233568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5"/>
          <a:srcRect l="44803" t="45490" r="29974" b="29542"/>
          <a:stretch/>
        </p:blipFill>
        <p:spPr>
          <a:xfrm>
            <a:off x="6840000" y="3960000"/>
            <a:ext cx="1795320" cy="2371680"/>
          </a:xfrm>
          <a:prstGeom prst="rect">
            <a:avLst/>
          </a:prstGeom>
          <a:ln w="0">
            <a:noFill/>
          </a:ln>
        </p:spPr>
      </p:pic>
      <p:pic>
        <p:nvPicPr>
          <p:cNvPr id="278" name="" descr=""/>
          <p:cNvPicPr/>
          <p:nvPr/>
        </p:nvPicPr>
        <p:blipFill>
          <a:blip r:embed="rId6"/>
          <a:srcRect l="0" t="23304" r="17894" b="10399"/>
          <a:stretch/>
        </p:blipFill>
        <p:spPr>
          <a:xfrm>
            <a:off x="3060720" y="1260720"/>
            <a:ext cx="2334960" cy="2514960"/>
          </a:xfrm>
          <a:prstGeom prst="rect">
            <a:avLst/>
          </a:prstGeom>
          <a:ln w="0">
            <a:noFill/>
          </a:ln>
        </p:spPr>
      </p:pic>
      <p:pic>
        <p:nvPicPr>
          <p:cNvPr id="279" name="" descr=""/>
          <p:cNvPicPr/>
          <p:nvPr/>
        </p:nvPicPr>
        <p:blipFill>
          <a:blip r:embed="rId7"/>
          <a:srcRect l="16741" t="0" r="0" b="29164"/>
          <a:stretch/>
        </p:blipFill>
        <p:spPr>
          <a:xfrm>
            <a:off x="3960000" y="3960000"/>
            <a:ext cx="2384280" cy="2695320"/>
          </a:xfrm>
          <a:prstGeom prst="rect">
            <a:avLst/>
          </a:prstGeom>
          <a:ln w="0">
            <a:noFill/>
          </a:ln>
        </p:spPr>
      </p:pic>
      <p:pic>
        <p:nvPicPr>
          <p:cNvPr id="280" name="" descr=""/>
          <p:cNvPicPr/>
          <p:nvPr/>
        </p:nvPicPr>
        <p:blipFill>
          <a:blip r:embed="rId8"/>
          <a:srcRect l="32408" t="26031" r="0" b="0"/>
          <a:stretch/>
        </p:blipFill>
        <p:spPr>
          <a:xfrm>
            <a:off x="2340000" y="3960000"/>
            <a:ext cx="1877760" cy="273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1" descr=""/>
          <p:cNvPicPr/>
          <p:nvPr/>
        </p:nvPicPr>
        <p:blipFill>
          <a:blip r:embed="rId1"/>
          <a:stretch/>
        </p:blipFill>
        <p:spPr>
          <a:xfrm>
            <a:off x="0" y="900000"/>
            <a:ext cx="9136080" cy="595008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2"/>
          <a:srcRect l="4662" t="18147" r="11605" b="5040"/>
          <a:stretch/>
        </p:blipFill>
        <p:spPr>
          <a:xfrm>
            <a:off x="6120000" y="900000"/>
            <a:ext cx="2517120" cy="3068280"/>
          </a:xfrm>
          <a:prstGeom prst="rect">
            <a:avLst/>
          </a:prstGeom>
          <a:ln w="0">
            <a:noFill/>
          </a:ln>
        </p:spPr>
      </p:pic>
      <p:pic>
        <p:nvPicPr>
          <p:cNvPr id="283" name="" descr=""/>
          <p:cNvPicPr/>
          <p:nvPr/>
        </p:nvPicPr>
        <p:blipFill>
          <a:blip r:embed="rId3"/>
          <a:stretch/>
        </p:blipFill>
        <p:spPr>
          <a:xfrm>
            <a:off x="402120" y="900000"/>
            <a:ext cx="2295360" cy="3062160"/>
          </a:xfrm>
          <a:prstGeom prst="rect">
            <a:avLst/>
          </a:prstGeom>
          <a:ln w="0">
            <a:noFill/>
          </a:ln>
        </p:spPr>
      </p:pic>
      <p:pic>
        <p:nvPicPr>
          <p:cNvPr id="284" name="" descr=""/>
          <p:cNvPicPr/>
          <p:nvPr/>
        </p:nvPicPr>
        <p:blipFill>
          <a:blip r:embed="rId4"/>
          <a:srcRect l="0" t="6924" r="6859" b="0"/>
          <a:stretch/>
        </p:blipFill>
        <p:spPr>
          <a:xfrm>
            <a:off x="2340000" y="3960000"/>
            <a:ext cx="2157120" cy="2875680"/>
          </a:xfrm>
          <a:prstGeom prst="rect">
            <a:avLst/>
          </a:prstGeom>
          <a:ln w="0">
            <a:noFill/>
          </a:ln>
        </p:spPr>
      </p:pic>
      <p:pic>
        <p:nvPicPr>
          <p:cNvPr id="285" name="" descr=""/>
          <p:cNvPicPr/>
          <p:nvPr/>
        </p:nvPicPr>
        <p:blipFill>
          <a:blip r:embed="rId5"/>
          <a:stretch/>
        </p:blipFill>
        <p:spPr>
          <a:xfrm>
            <a:off x="156240" y="3945600"/>
            <a:ext cx="2181240" cy="2909880"/>
          </a:xfrm>
          <a:prstGeom prst="rect">
            <a:avLst/>
          </a:prstGeom>
          <a:ln w="0">
            <a:noFill/>
          </a:ln>
        </p:spPr>
      </p:pic>
      <p:pic>
        <p:nvPicPr>
          <p:cNvPr id="286" name="" descr=""/>
          <p:cNvPicPr/>
          <p:nvPr/>
        </p:nvPicPr>
        <p:blipFill>
          <a:blip r:embed="rId6"/>
          <a:srcRect l="0" t="0" r="7939" b="25751"/>
          <a:stretch/>
        </p:blipFill>
        <p:spPr>
          <a:xfrm>
            <a:off x="3062160" y="1069200"/>
            <a:ext cx="2695320" cy="2888280"/>
          </a:xfrm>
          <a:prstGeom prst="rect">
            <a:avLst/>
          </a:prstGeom>
          <a:ln w="0">
            <a:noFill/>
          </a:ln>
        </p:spPr>
      </p:pic>
      <p:pic>
        <p:nvPicPr>
          <p:cNvPr id="287" name="" descr=""/>
          <p:cNvPicPr/>
          <p:nvPr/>
        </p:nvPicPr>
        <p:blipFill>
          <a:blip r:embed="rId7"/>
          <a:srcRect l="0" t="0" r="0" b="10462"/>
          <a:stretch/>
        </p:blipFill>
        <p:spPr>
          <a:xfrm>
            <a:off x="6660000" y="3970800"/>
            <a:ext cx="2337480" cy="2884680"/>
          </a:xfrm>
          <a:prstGeom prst="rect">
            <a:avLst/>
          </a:prstGeom>
          <a:ln w="0">
            <a:noFill/>
          </a:ln>
        </p:spPr>
      </p:pic>
      <p:pic>
        <p:nvPicPr>
          <p:cNvPr id="288" name="" descr=""/>
          <p:cNvPicPr/>
          <p:nvPr/>
        </p:nvPicPr>
        <p:blipFill>
          <a:blip r:embed="rId8"/>
          <a:srcRect l="21814" t="0" r="0" b="21519"/>
          <a:stretch/>
        </p:blipFill>
        <p:spPr>
          <a:xfrm>
            <a:off x="4499640" y="3960360"/>
            <a:ext cx="2156040" cy="2875320"/>
          </a:xfrm>
          <a:prstGeom prst="rect">
            <a:avLst/>
          </a:prstGeom>
          <a:ln w="0">
            <a:noFill/>
          </a:ln>
        </p:spPr>
      </p:pic>
      <p:sp>
        <p:nvSpPr>
          <p:cNvPr id="289" name=""/>
          <p:cNvSpPr/>
          <p:nvPr/>
        </p:nvSpPr>
        <p:spPr>
          <a:xfrm>
            <a:off x="360000" y="0"/>
            <a:ext cx="8637480" cy="89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211572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В обох випадках виявили мурашину кислоту, з'ясували роль мурашиної кислоти для комах, лікувальні властивості для людини та,звичайно ж, спробували її на смак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Рисунок 5" descr=""/>
          <p:cNvPicPr/>
          <p:nvPr/>
        </p:nvPicPr>
        <p:blipFill>
          <a:blip r:embed="rId1"/>
          <a:stretch/>
        </p:blipFill>
        <p:spPr>
          <a:xfrm>
            <a:off x="0" y="1080000"/>
            <a:ext cx="9134280" cy="5773680"/>
          </a:xfrm>
          <a:prstGeom prst="rect">
            <a:avLst/>
          </a:prstGeom>
          <a:ln w="0">
            <a:noFill/>
          </a:ln>
        </p:spPr>
      </p:pic>
      <p:sp>
        <p:nvSpPr>
          <p:cNvPr id="291" name=""/>
          <p:cNvSpPr/>
          <p:nvPr/>
        </p:nvSpPr>
        <p:spPr>
          <a:xfrm>
            <a:off x="1260000" y="4680000"/>
            <a:ext cx="7011720" cy="16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2" name=""/>
          <p:cNvSpPr/>
          <p:nvPr/>
        </p:nvSpPr>
        <p:spPr>
          <a:xfrm>
            <a:off x="40320" y="180000"/>
            <a:ext cx="9097560" cy="8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В пожежній частині діти побачили та “приміряли на себе” балони  для дихання при сильному задимленні, а згодом отримали кисень хімічним шляхом та визначили його наявність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" descr=""/>
          <p:cNvPicPr/>
          <p:nvPr/>
        </p:nvPicPr>
        <p:blipFill>
          <a:blip r:embed="rId2"/>
          <a:srcRect l="0" t="20780" r="20425" b="0"/>
          <a:stretch/>
        </p:blipFill>
        <p:spPr>
          <a:xfrm>
            <a:off x="540000" y="1226880"/>
            <a:ext cx="2098440" cy="2787840"/>
          </a:xfrm>
          <a:prstGeom prst="rect">
            <a:avLst/>
          </a:prstGeom>
          <a:ln w="0">
            <a:noFill/>
          </a:ln>
        </p:spPr>
      </p:pic>
      <p:pic>
        <p:nvPicPr>
          <p:cNvPr id="294" name="" descr=""/>
          <p:cNvPicPr/>
          <p:nvPr/>
        </p:nvPicPr>
        <p:blipFill>
          <a:blip r:embed="rId3"/>
          <a:srcRect l="23633" t="9118" r="6405" b="28199"/>
          <a:stretch/>
        </p:blipFill>
        <p:spPr>
          <a:xfrm>
            <a:off x="3600000" y="4042800"/>
            <a:ext cx="2335680" cy="2792520"/>
          </a:xfrm>
          <a:prstGeom prst="rect">
            <a:avLst/>
          </a:prstGeom>
          <a:ln w="0">
            <a:noFill/>
          </a:ln>
        </p:spPr>
      </p:pic>
      <p:pic>
        <p:nvPicPr>
          <p:cNvPr id="295" name="" descr=""/>
          <p:cNvPicPr/>
          <p:nvPr/>
        </p:nvPicPr>
        <p:blipFill>
          <a:blip r:embed="rId4"/>
          <a:srcRect l="23598" t="26043" r="9902" b="11005"/>
          <a:stretch/>
        </p:blipFill>
        <p:spPr>
          <a:xfrm>
            <a:off x="6660000" y="1212480"/>
            <a:ext cx="2169000" cy="2741400"/>
          </a:xfrm>
          <a:prstGeom prst="rect">
            <a:avLst/>
          </a:prstGeom>
          <a:ln w="0">
            <a:noFill/>
          </a:ln>
        </p:spPr>
      </p:pic>
      <p:pic>
        <p:nvPicPr>
          <p:cNvPr id="296" name="" descr=""/>
          <p:cNvPicPr/>
          <p:nvPr/>
        </p:nvPicPr>
        <p:blipFill>
          <a:blip r:embed="rId5"/>
          <a:srcRect l="6286" t="19783" r="0" b="13125"/>
          <a:stretch/>
        </p:blipFill>
        <p:spPr>
          <a:xfrm>
            <a:off x="3240000" y="1080000"/>
            <a:ext cx="3055680" cy="2904120"/>
          </a:xfrm>
          <a:prstGeom prst="rect">
            <a:avLst/>
          </a:prstGeom>
          <a:ln w="0">
            <a:noFill/>
          </a:ln>
        </p:spPr>
      </p:pic>
      <p:pic>
        <p:nvPicPr>
          <p:cNvPr id="297" name="" descr=""/>
          <p:cNvPicPr/>
          <p:nvPr/>
        </p:nvPicPr>
        <p:blipFill>
          <a:blip r:embed="rId6"/>
          <a:srcRect l="0" t="0" r="0" b="18894"/>
          <a:stretch/>
        </p:blipFill>
        <p:spPr>
          <a:xfrm>
            <a:off x="427320" y="3997440"/>
            <a:ext cx="2490480" cy="2694240"/>
          </a:xfrm>
          <a:prstGeom prst="rect">
            <a:avLst/>
          </a:prstGeom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7"/>
          <a:srcRect l="0" t="7482" r="27409" b="30006"/>
          <a:stretch/>
        </p:blipFill>
        <p:spPr>
          <a:xfrm>
            <a:off x="6470280" y="3960360"/>
            <a:ext cx="2345400" cy="269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Рисунок 6" descr=""/>
          <p:cNvPicPr/>
          <p:nvPr/>
        </p:nvPicPr>
        <p:blipFill>
          <a:blip r:embed="rId1"/>
          <a:stretch/>
        </p:blipFill>
        <p:spPr>
          <a:xfrm>
            <a:off x="-4680" y="725400"/>
            <a:ext cx="9134280" cy="6128280"/>
          </a:xfrm>
          <a:prstGeom prst="rect">
            <a:avLst/>
          </a:prstGeom>
          <a:ln w="0">
            <a:noFill/>
          </a:ln>
        </p:spPr>
      </p:pic>
      <p:sp>
        <p:nvSpPr>
          <p:cNvPr id="300" name=""/>
          <p:cNvSpPr/>
          <p:nvPr/>
        </p:nvSpPr>
        <p:spPr>
          <a:xfrm>
            <a:off x="1260000" y="4680000"/>
            <a:ext cx="7011720" cy="16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01" name=""/>
          <p:cNvSpPr/>
          <p:nvPr/>
        </p:nvSpPr>
        <p:spPr>
          <a:xfrm>
            <a:off x="40320" y="0"/>
            <a:ext cx="9097560" cy="72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Слухаючи, пояснення рятівників, діти звернули увагу на речовини-піноутворювачі та, звичайно, “випробували” ці складники самостійно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2"/>
          <a:srcRect l="25131" t="27598" r="0" b="8031"/>
          <a:stretch/>
        </p:blipFill>
        <p:spPr>
          <a:xfrm>
            <a:off x="5961600" y="696240"/>
            <a:ext cx="2854080" cy="325944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3"/>
          <a:srcRect l="16598" t="31293" r="6402" b="0"/>
          <a:stretch/>
        </p:blipFill>
        <p:spPr>
          <a:xfrm>
            <a:off x="3284640" y="3926880"/>
            <a:ext cx="2291040" cy="2728800"/>
          </a:xfrm>
          <a:prstGeom prst="rect">
            <a:avLst/>
          </a:prstGeom>
          <a:ln w="0">
            <a:noFill/>
          </a:ln>
        </p:spPr>
      </p:pic>
      <p:pic>
        <p:nvPicPr>
          <p:cNvPr id="304" name="" descr=""/>
          <p:cNvPicPr/>
          <p:nvPr/>
        </p:nvPicPr>
        <p:blipFill>
          <a:blip r:embed="rId4"/>
          <a:srcRect l="30051" t="11624" r="3097" b="28031"/>
          <a:stretch/>
        </p:blipFill>
        <p:spPr>
          <a:xfrm>
            <a:off x="180000" y="721800"/>
            <a:ext cx="2695680" cy="323388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5"/>
          <a:srcRect l="19650" t="0" r="6191" b="31830"/>
          <a:stretch/>
        </p:blipFill>
        <p:spPr>
          <a:xfrm>
            <a:off x="720000" y="3960000"/>
            <a:ext cx="2335680" cy="2854080"/>
          </a:xfrm>
          <a:prstGeom prst="rect">
            <a:avLst/>
          </a:prstGeom>
          <a:ln w="0">
            <a:noFill/>
          </a:ln>
        </p:spPr>
      </p:pic>
      <p:pic>
        <p:nvPicPr>
          <p:cNvPr id="306" name="" descr=""/>
          <p:cNvPicPr/>
          <p:nvPr/>
        </p:nvPicPr>
        <p:blipFill>
          <a:blip r:embed="rId6"/>
          <a:srcRect l="6285" t="0" r="0" b="11288"/>
          <a:stretch/>
        </p:blipFill>
        <p:spPr>
          <a:xfrm>
            <a:off x="6135480" y="3945240"/>
            <a:ext cx="2286360" cy="2875320"/>
          </a:xfrm>
          <a:prstGeom prst="rect">
            <a:avLst/>
          </a:prstGeom>
          <a:ln w="0">
            <a:noFill/>
          </a:ln>
        </p:spPr>
      </p:pic>
      <p:pic>
        <p:nvPicPr>
          <p:cNvPr id="307" name="" descr=""/>
          <p:cNvPicPr/>
          <p:nvPr/>
        </p:nvPicPr>
        <p:blipFill>
          <a:blip r:embed="rId7"/>
          <a:srcRect l="6286" t="20748" r="24007" b="24129"/>
          <a:stretch/>
        </p:blipFill>
        <p:spPr>
          <a:xfrm>
            <a:off x="3060000" y="900360"/>
            <a:ext cx="2738160" cy="287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Рисунок 7" descr=""/>
          <p:cNvPicPr/>
          <p:nvPr/>
        </p:nvPicPr>
        <p:blipFill>
          <a:blip r:embed="rId1"/>
          <a:stretch/>
        </p:blipFill>
        <p:spPr>
          <a:xfrm>
            <a:off x="0" y="1084320"/>
            <a:ext cx="9134280" cy="5768280"/>
          </a:xfrm>
          <a:prstGeom prst="rect">
            <a:avLst/>
          </a:prstGeom>
          <a:ln w="0">
            <a:noFill/>
          </a:ln>
        </p:spPr>
      </p:pic>
      <p:sp>
        <p:nvSpPr>
          <p:cNvPr id="309" name=""/>
          <p:cNvSpPr/>
          <p:nvPr/>
        </p:nvSpPr>
        <p:spPr>
          <a:xfrm>
            <a:off x="1260000" y="4680000"/>
            <a:ext cx="7011720" cy="16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0" name=""/>
          <p:cNvSpPr/>
          <p:nvPr/>
        </p:nvSpPr>
        <p:spPr>
          <a:xfrm>
            <a:off x="40320" y="180000"/>
            <a:ext cx="9097560" cy="8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21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Хімічні знання та вміння допомагають не боятись надзвичайних ситуацій з  “вулканами” та навіть приборкувати вогонь</a:t>
            </a:r>
            <a:endParaRPr b="0" lang="uk-UA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2"/>
          <a:srcRect l="37709" t="18395" r="6579" b="21519"/>
          <a:stretch/>
        </p:blipFill>
        <p:spPr>
          <a:xfrm>
            <a:off x="3600000" y="1124640"/>
            <a:ext cx="1975680" cy="283104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3"/>
          <a:srcRect l="27201" t="0" r="0" b="34671"/>
          <a:stretch/>
        </p:blipFill>
        <p:spPr>
          <a:xfrm>
            <a:off x="900000" y="1098360"/>
            <a:ext cx="2395440" cy="285732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4"/>
          <a:srcRect l="4709" t="15522" r="34513" b="21519"/>
          <a:stretch/>
        </p:blipFill>
        <p:spPr>
          <a:xfrm>
            <a:off x="6120000" y="1080000"/>
            <a:ext cx="2088360" cy="2874600"/>
          </a:xfrm>
          <a:prstGeom prst="rect">
            <a:avLst/>
          </a:prstGeom>
          <a:ln w="0">
            <a:noFill/>
          </a:ln>
        </p:spPr>
      </p:pic>
      <p:pic>
        <p:nvPicPr>
          <p:cNvPr id="314" name="" descr=""/>
          <p:cNvPicPr/>
          <p:nvPr/>
        </p:nvPicPr>
        <p:blipFill>
          <a:blip r:embed="rId5"/>
          <a:srcRect l="20234" t="5002" r="27495" b="45171"/>
          <a:stretch/>
        </p:blipFill>
        <p:spPr>
          <a:xfrm>
            <a:off x="3600000" y="4140000"/>
            <a:ext cx="1974240" cy="2502360"/>
          </a:xfrm>
          <a:prstGeom prst="rect">
            <a:avLst/>
          </a:prstGeom>
          <a:ln w="0">
            <a:noFill/>
          </a:ln>
        </p:spPr>
      </p:pic>
      <p:pic>
        <p:nvPicPr>
          <p:cNvPr id="315" name="" descr=""/>
          <p:cNvPicPr/>
          <p:nvPr/>
        </p:nvPicPr>
        <p:blipFill>
          <a:blip r:embed="rId6"/>
          <a:srcRect l="5976" t="0" r="6079" b="28172"/>
          <a:stretch/>
        </p:blipFill>
        <p:spPr>
          <a:xfrm>
            <a:off x="1008360" y="3945240"/>
            <a:ext cx="2269800" cy="265392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7"/>
          <a:srcRect l="27094" t="39153" r="20398" b="11005"/>
          <a:stretch/>
        </p:blipFill>
        <p:spPr>
          <a:xfrm>
            <a:off x="6120000" y="3958920"/>
            <a:ext cx="2059920" cy="261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Рисунок 4" descr=""/>
          <p:cNvPicPr/>
          <p:nvPr/>
        </p:nvPicPr>
        <p:blipFill>
          <a:blip r:embed="rId1"/>
          <a:stretch/>
        </p:blipFill>
        <p:spPr>
          <a:xfrm>
            <a:off x="29160" y="864000"/>
            <a:ext cx="9134280" cy="6128280"/>
          </a:xfrm>
          <a:prstGeom prst="rect">
            <a:avLst/>
          </a:prstGeom>
          <a:ln w="0">
            <a:noFill/>
          </a:ln>
        </p:spPr>
      </p:pic>
      <p:sp>
        <p:nvSpPr>
          <p:cNvPr id="318" name=""/>
          <p:cNvSpPr/>
          <p:nvPr/>
        </p:nvSpPr>
        <p:spPr>
          <a:xfrm>
            <a:off x="1260000" y="4680000"/>
            <a:ext cx="7011720" cy="16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9" name=""/>
          <p:cNvSpPr/>
          <p:nvPr/>
        </p:nvSpPr>
        <p:spPr>
          <a:xfrm>
            <a:off x="40320" y="0"/>
            <a:ext cx="9097560" cy="85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А ще розуміти складники  харчових продуктів та лікарських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 </a:t>
            </a: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рослин, очистити воду, не використовуючи вогонь, розігріти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Monotype Corsiva"/>
                <a:ea typeface="DejaVu Sans"/>
              </a:rPr>
              <a:t>солдатський обід, знайти шляхи збереження довкілля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2"/>
          <a:srcRect l="16741" t="0" r="0" b="10963"/>
          <a:stretch/>
        </p:blipFill>
        <p:spPr>
          <a:xfrm>
            <a:off x="5040000" y="1260000"/>
            <a:ext cx="1795680" cy="251568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3"/>
          <a:srcRect l="31306" t="4045" r="1964" b="27747"/>
          <a:stretch/>
        </p:blipFill>
        <p:spPr>
          <a:xfrm>
            <a:off x="6840000" y="1260000"/>
            <a:ext cx="1795680" cy="2515680"/>
          </a:xfrm>
          <a:prstGeom prst="rect">
            <a:avLst/>
          </a:prstGeom>
          <a:ln w="0">
            <a:noFill/>
          </a:ln>
        </p:spPr>
      </p:pic>
      <p:pic>
        <p:nvPicPr>
          <p:cNvPr id="322" name="" descr=""/>
          <p:cNvPicPr/>
          <p:nvPr/>
        </p:nvPicPr>
        <p:blipFill>
          <a:blip r:embed="rId4"/>
          <a:srcRect l="0" t="22455" r="0" b="38244"/>
          <a:stretch/>
        </p:blipFill>
        <p:spPr>
          <a:xfrm>
            <a:off x="540000" y="1260000"/>
            <a:ext cx="4495680" cy="246024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5"/>
          <a:srcRect l="23704" t="9295" r="10574" b="22497"/>
          <a:stretch/>
        </p:blipFill>
        <p:spPr>
          <a:xfrm>
            <a:off x="4810320" y="3887280"/>
            <a:ext cx="1955160" cy="2697840"/>
          </a:xfrm>
          <a:prstGeom prst="rect">
            <a:avLst/>
          </a:prstGeom>
          <a:ln w="0">
            <a:noFill/>
          </a:ln>
        </p:spPr>
      </p:pic>
      <p:pic>
        <p:nvPicPr>
          <p:cNvPr id="324" name="" descr=""/>
          <p:cNvPicPr/>
          <p:nvPr/>
        </p:nvPicPr>
        <p:blipFill>
          <a:blip r:embed="rId6"/>
          <a:srcRect l="27201" t="1420" r="0" b="22497"/>
          <a:stretch/>
        </p:blipFill>
        <p:spPr>
          <a:xfrm>
            <a:off x="6769800" y="3823920"/>
            <a:ext cx="1987560" cy="276120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7"/>
          <a:srcRect l="13106" t="12348" r="20390" b="21519"/>
          <a:stretch/>
        </p:blipFill>
        <p:spPr>
          <a:xfrm>
            <a:off x="2774880" y="3889800"/>
            <a:ext cx="2031120" cy="2695320"/>
          </a:xfrm>
          <a:prstGeom prst="rect">
            <a:avLst/>
          </a:prstGeom>
          <a:ln w="0">
            <a:noFill/>
          </a:ln>
        </p:spPr>
      </p:pic>
      <p:pic>
        <p:nvPicPr>
          <p:cNvPr id="326" name="" descr=""/>
          <p:cNvPicPr/>
          <p:nvPr/>
        </p:nvPicPr>
        <p:blipFill>
          <a:blip r:embed="rId8"/>
          <a:srcRect l="11740" t="12351" r="26283" b="32034"/>
          <a:stretch/>
        </p:blipFill>
        <p:spPr>
          <a:xfrm>
            <a:off x="360000" y="3780360"/>
            <a:ext cx="2335320" cy="279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Application>LibreOffice/7.4.2.3$Windows_X86_64 LibreOffice_project/382eef1f22670f7f4118c8c2dd222ec7ad009daf</Application>
  <AppVersion>15.0000</AppVersion>
  <Words>8</Words>
  <Paragraphs>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2014-02-03T22:38:45Z</dcterms:created>
  <dc:creator>Delix</dc:creator>
  <dc:description/>
  <dc:language>uk-UA</dc:language>
  <cp:lastModifiedBy/>
  <dcterms:modified xsi:type="dcterms:W3CDTF">2024-06-20T11:08:50Z</dcterms:modified>
  <cp:revision>144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</vt:i4>
  </property>
</Properties>
</file>