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7E9AF03-7DC5-407A-A9F3-5B443139EDD3}">
  <a:tblStyle styleId="{27E9AF03-7DC5-407A-A9F3-5B443139EDD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image" Target="../media/image24.jpg"/><Relationship Id="rId6" Type="http://schemas.openxmlformats.org/officeDocument/2006/relationships/image" Target="../media/image11.jpg"/><Relationship Id="rId7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5.gif"/><Relationship Id="rId5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14.jpg"/><Relationship Id="rId9" Type="http://schemas.openxmlformats.org/officeDocument/2006/relationships/image" Target="../media/image17.jpg"/><Relationship Id="rId5" Type="http://schemas.openxmlformats.org/officeDocument/2006/relationships/image" Target="../media/image5.gif"/><Relationship Id="rId6" Type="http://schemas.openxmlformats.org/officeDocument/2006/relationships/image" Target="../media/image26.jpg"/><Relationship Id="rId7" Type="http://schemas.openxmlformats.org/officeDocument/2006/relationships/image" Target="../media/image20.jpg"/><Relationship Id="rId8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27.jpg"/><Relationship Id="rId5" Type="http://schemas.openxmlformats.org/officeDocument/2006/relationships/image" Target="../media/image16.jpg"/><Relationship Id="rId6" Type="http://schemas.openxmlformats.org/officeDocument/2006/relationships/image" Target="../media/image22.jpg"/><Relationship Id="rId7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3.jpg"/><Relationship Id="rId5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Фоны для презентаций Powerpoint на школьную тематику: образование, школа,  для начальных классов"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436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1031966" y="1401435"/>
            <a:ext cx="9943362" cy="3416320"/>
          </a:xfrm>
          <a:prstGeom prst="rect">
            <a:avLst/>
          </a:prstGeom>
          <a:solidFill>
            <a:srgbClr val="A8D08C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«Взаємооцінювання: використання на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певних етапах уроку та продуктивність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такої форми співпраці»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1440" y="3692846"/>
            <a:ext cx="4024720" cy="2352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ны для презентаций Powerpoint на школьную тематику: образование, школа,  для начальных классов" id="166" name="Google Shape;16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7" name="Google Shape;167;p2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9855" r="24778" t="4489"/>
          <a:stretch/>
        </p:blipFill>
        <p:spPr>
          <a:xfrm>
            <a:off x="8935439" y="428510"/>
            <a:ext cx="2890983" cy="3168149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sp>
        <p:nvSpPr>
          <p:cNvPr id="168" name="Google Shape;168;p22"/>
          <p:cNvSpPr/>
          <p:nvPr/>
        </p:nvSpPr>
        <p:spPr>
          <a:xfrm>
            <a:off x="4087197" y="779930"/>
            <a:ext cx="5076707" cy="923330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«Моя команда»</a:t>
            </a:r>
            <a:endParaRPr b="1" sz="5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1856" y="1167204"/>
            <a:ext cx="3860460" cy="2895345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170" name="Google Shape;170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66077" y="1758078"/>
            <a:ext cx="4341463" cy="3256097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7">
            <a:alphaModFix/>
          </a:blip>
          <a:srcRect b="16000" l="12025" r="14118" t="14534"/>
          <a:stretch/>
        </p:blipFill>
        <p:spPr>
          <a:xfrm>
            <a:off x="6787623" y="3716830"/>
            <a:ext cx="3839833" cy="2708722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ны для презентаций Powerpoint на школьную тематику: образование, школа,  для начальных классов" id="176" name="Google Shape;17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7" name="Google Shape;177;p23"/>
          <p:cNvSpPr/>
          <p:nvPr/>
        </p:nvSpPr>
        <p:spPr>
          <a:xfrm>
            <a:off x="3435531" y="261257"/>
            <a:ext cx="5728373" cy="923330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«Моя команда»</a:t>
            </a:r>
            <a:endParaRPr b="1" sz="5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8" name="Google Shape;178;p23"/>
          <p:cNvGraphicFramePr/>
          <p:nvPr/>
        </p:nvGraphicFramePr>
        <p:xfrm>
          <a:off x="1907177" y="11845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{27E9AF03-7DC5-407A-A9F3-5B443139EDD3}</a:tableStyleId>
              </a:tblPr>
              <a:tblGrid>
                <a:gridCol w="2370325"/>
                <a:gridCol w="752725"/>
                <a:gridCol w="811650"/>
                <a:gridCol w="842075"/>
                <a:gridCol w="786950"/>
                <a:gridCol w="1551075"/>
                <a:gridCol w="1506725"/>
              </a:tblGrid>
              <a:tr h="954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</a:rPr>
                        <a:t>Нам вдалося разом виконати завдання</a:t>
                      </a:r>
                      <a:endParaRPr b="1" sz="1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так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+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ні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частково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954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Мені сподобалось працювати в команді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так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+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ні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частково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954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Ми легко справилися із завданням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 так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  ні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частково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   +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1240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Я допомагав/ допомагала членам команди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так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 +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  ні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  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частково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668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Нам було легко домовлятися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так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+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ні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    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1"/>
                          </a:solidFill>
                        </a:rPr>
                        <a:t>частково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Фоны для презентаций Powerpoint на школьную тематику: образование, школа,  для начальных классов" id="185" name="Google Shape;18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 txBox="1"/>
          <p:nvPr/>
        </p:nvSpPr>
        <p:spPr>
          <a:xfrm>
            <a:off x="2481943" y="442776"/>
            <a:ext cx="7119258" cy="981075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8C10"/>
              </a:buClr>
              <a:buSzPts val="4000"/>
              <a:buFont typeface="Calibri"/>
              <a:buNone/>
            </a:pPr>
            <a:br>
              <a:rPr b="1" i="0" lang="ru-RU" sz="4000" u="none" cap="none" strike="noStrike">
                <a:solidFill>
                  <a:srgbClr val="308C1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4000" u="none" cap="none" strike="noStrike">
              <a:solidFill>
                <a:srgbClr val="308C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8C10"/>
              </a:buClr>
              <a:buSzPts val="4000"/>
              <a:buFont typeface="Calibri"/>
              <a:buNone/>
            </a:pPr>
            <a:r>
              <a:t/>
            </a:r>
            <a:endParaRPr b="1" sz="4000">
              <a:solidFill>
                <a:srgbClr val="308C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8C10"/>
              </a:buClr>
              <a:buSzPts val="3600"/>
              <a:buFont typeface="Calibri"/>
              <a:buNone/>
            </a:pPr>
            <a:r>
              <a:t/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8C10"/>
              </a:buClr>
              <a:buSzPts val="3600"/>
              <a:buFont typeface="Calibri"/>
              <a:buNone/>
            </a:pPr>
            <a:r>
              <a:t/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8C10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8C10"/>
              </a:buClr>
              <a:buSzPts val="3600"/>
              <a:buFont typeface="Calibri"/>
              <a:buNone/>
            </a:pPr>
            <a:r>
              <a:t/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8C10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b="1" i="0" lang="ru-RU" sz="3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Письмове взаємооцінювання</a:t>
            </a:r>
            <a:endParaRPr b="1" i="0" sz="36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i="0" lang="ru-RU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«Дві зірки й побажання»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b="1" i="0" lang="ru-RU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Застосовується для оцінювання творчих робіт, творів, есе</a:t>
            </a:r>
            <a:r>
              <a:rPr b="1" lang="ru-RU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i="0" sz="3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alibri"/>
              <a:buNone/>
            </a:pPr>
            <a:r>
              <a:rPr b="0" i="0" lang="ru-RU" sz="32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0" i="0" lang="ru-RU" sz="32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учні перевіряє роботу однокласників;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Calibri"/>
              <a:buNone/>
            </a:pPr>
            <a:r>
              <a:rPr b="0" lang="ru-RU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*коментують роботи один одного;</a:t>
            </a:r>
            <a:endParaRPr b="0" i="0" sz="28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*вказують на 2 позитивні моменти</a:t>
            </a:r>
            <a:r>
              <a:rPr b="0" lang="ru-RU" sz="2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b="0" lang="ru-RU" sz="2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«дві зірки»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b="0" lang="ru-RU" sz="2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і на 1 момент, який потрібно доопрацювати</a:t>
            </a:r>
            <a:br>
              <a:rPr b="0" i="0" lang="ru-RU" sz="6000" u="none" cap="none" strike="noStrike">
                <a:solidFill>
                  <a:srgbClr val="308C1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4400" u="none" cap="none" strike="noStrike">
              <a:solidFill>
                <a:srgbClr val="308C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ÐÐ¾ÑÐ¾Ð¶ÐµÐµ Ð¸Ð·Ð¾Ð±ÑÐ°Ð¶ÐµÐ½Ð¸Ðµ" id="187" name="Google Shape;18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008" y="1969135"/>
            <a:ext cx="1684624" cy="1750424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descr="ÐÐ¾ÑÐ¾Ð¶ÐµÐµ Ð¸Ð·Ð¾Ð±ÑÐ°Ð¶ÐµÐ½Ð¸Ðµ" id="188" name="Google Shape;18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3300" y="279854"/>
            <a:ext cx="1860666" cy="1721984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sp>
        <p:nvSpPr>
          <p:cNvPr id="189" name="Google Shape;189;p24"/>
          <p:cNvSpPr/>
          <p:nvPr/>
        </p:nvSpPr>
        <p:spPr>
          <a:xfrm>
            <a:off x="7090954" y="4657883"/>
            <a:ext cx="3577046" cy="1199833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7524207" y="4859384"/>
            <a:ext cx="3043646" cy="584775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ПОБАЖАННЯ</a:t>
            </a:r>
            <a:endParaRPr b="1" sz="320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84047" y="311141"/>
            <a:ext cx="3767905" cy="3001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7" name="Google Shape;197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Фоны для презентаций Powerpoint на школьную тематику: образование, школа,  для начальных классов" id="198" name="Google Shape;19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096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 txBox="1"/>
          <p:nvPr/>
        </p:nvSpPr>
        <p:spPr>
          <a:xfrm>
            <a:off x="2481943" y="442776"/>
            <a:ext cx="7119258" cy="981075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8C10"/>
              </a:buClr>
              <a:buSzPts val="4000"/>
              <a:buFont typeface="Calibri"/>
              <a:buNone/>
            </a:pPr>
            <a:br>
              <a:rPr b="1" i="0" lang="ru-RU" sz="4000" u="none" cap="none" strike="noStrike">
                <a:solidFill>
                  <a:srgbClr val="308C1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4000" u="none" cap="none" strike="noStrike">
              <a:solidFill>
                <a:srgbClr val="308C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8C10"/>
              </a:buClr>
              <a:buSzPts val="4000"/>
              <a:buFont typeface="Calibri"/>
              <a:buNone/>
            </a:pPr>
            <a:r>
              <a:t/>
            </a:r>
            <a:endParaRPr b="1" sz="4000">
              <a:solidFill>
                <a:srgbClr val="308C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8C10"/>
              </a:buClr>
              <a:buSzPts val="3600"/>
              <a:buFont typeface="Calibri"/>
              <a:buNone/>
            </a:pPr>
            <a:r>
              <a:t/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8C10"/>
              </a:buClr>
              <a:buSzPts val="3600"/>
              <a:buFont typeface="Calibri"/>
              <a:buNone/>
            </a:pPr>
            <a:r>
              <a:t/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b="1" lang="ru-RU"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«Дві зірки й побажання»</a:t>
            </a:r>
            <a:endParaRPr b="1" sz="3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8C10"/>
              </a:buClr>
              <a:buSzPts val="3600"/>
              <a:buFont typeface="Calibri"/>
              <a:buNone/>
            </a:pPr>
            <a:r>
              <a:t/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8C10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8C10"/>
              </a:buClr>
              <a:buSzPts val="6000"/>
              <a:buFont typeface="arial"/>
              <a:buNone/>
            </a:pPr>
            <a:br>
              <a:rPr b="0" i="0" lang="ru-RU" sz="6000" u="none" cap="none" strike="noStrike">
                <a:solidFill>
                  <a:srgbClr val="308C1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4400" u="none" cap="none" strike="noStrike">
              <a:solidFill>
                <a:srgbClr val="308C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25"/>
          <p:cNvPicPr preferRelativeResize="0"/>
          <p:nvPr/>
        </p:nvPicPr>
        <p:blipFill rotWithShape="1">
          <a:blip r:embed="rId4">
            <a:alphaModFix/>
          </a:blip>
          <a:srcRect b="23164" l="-424" r="0" t="0"/>
          <a:stretch/>
        </p:blipFill>
        <p:spPr>
          <a:xfrm>
            <a:off x="6953060" y="1381687"/>
            <a:ext cx="4612433" cy="3490538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descr="ÐÐ¾ÑÐ¾Ð¶ÐµÐµ Ð¸Ð·Ð¾Ð±ÑÐ°Ð¶ÐµÐ½Ð¸Ðµ" id="201" name="Google Shape;20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87691" y="279853"/>
            <a:ext cx="2308014" cy="2398163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202" name="Google Shape;202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07477" y="1466732"/>
            <a:ext cx="3015615" cy="3447647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203" name="Google Shape;203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63019" y="4341466"/>
            <a:ext cx="2696328" cy="214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14442" y="4601020"/>
            <a:ext cx="2797097" cy="209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5"/>
          <p:cNvPicPr preferRelativeResize="0"/>
          <p:nvPr/>
        </p:nvPicPr>
        <p:blipFill rotWithShape="1">
          <a:blip r:embed="rId9">
            <a:alphaModFix/>
          </a:blip>
          <a:srcRect b="28761" l="13618" r="19380" t="12001"/>
          <a:stretch/>
        </p:blipFill>
        <p:spPr>
          <a:xfrm>
            <a:off x="-27620" y="1815329"/>
            <a:ext cx="4544425" cy="3013467"/>
          </a:xfrm>
          <a:prstGeom prst="rect">
            <a:avLst/>
          </a:prstGeom>
          <a:noFill/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</p:pic>
      <p:pic>
        <p:nvPicPr>
          <p:cNvPr descr="ÐÐ¾ÑÐ¾Ð¶ÐµÐµ Ð¸Ð·Ð¾Ð±ÑÐ°Ð¶ÐµÐ½Ð¸Ðµ" id="206" name="Google Shape;206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646" y="151879"/>
            <a:ext cx="2478155" cy="2293450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2" name="Google Shape;212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Фоны для презентаций Powerpoint на школьную тематику: образование, школа,  для начальных классов" id="213" name="Google Shape;21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096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6"/>
          <p:cNvSpPr txBox="1"/>
          <p:nvPr/>
        </p:nvSpPr>
        <p:spPr>
          <a:xfrm>
            <a:off x="640081" y="600890"/>
            <a:ext cx="11025050" cy="4219303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8C10"/>
              </a:buClr>
              <a:buSzPts val="4000"/>
              <a:buFont typeface="Calibri"/>
              <a:buNone/>
            </a:pPr>
            <a:br>
              <a:rPr b="1" i="0" lang="ru-RU" sz="4000" u="none" cap="none" strike="noStrike">
                <a:solidFill>
                  <a:srgbClr val="308C1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4000" u="none" cap="none" strike="noStrike">
              <a:solidFill>
                <a:srgbClr val="308C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8C10"/>
              </a:buClr>
              <a:buSzPts val="4000"/>
              <a:buFont typeface="Calibri"/>
              <a:buNone/>
            </a:pPr>
            <a:r>
              <a:t/>
            </a:r>
            <a:endParaRPr b="1" sz="4000">
              <a:solidFill>
                <a:srgbClr val="308C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8C10"/>
              </a:buClr>
              <a:buSzPts val="3600"/>
              <a:buFont typeface="Calibri"/>
              <a:buNone/>
            </a:pPr>
            <a:r>
              <a:t/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8C10"/>
              </a:buClr>
              <a:buSzPts val="3600"/>
              <a:buFont typeface="Calibri"/>
              <a:buNone/>
            </a:pPr>
            <a:r>
              <a:t/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b="1" lang="ru-RU"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Взаємооцінювання має подвійний ефект : і той учень, який оцінює, і той, кого оцінюють, вчаться</a:t>
            </a:r>
            <a:endParaRPr b="1" sz="3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b="1" lang="ru-RU"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бачити й усвідомлювати власні помилки!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8C10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b="1" lang="ru-RU"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Всім гарних учнів!</a:t>
            </a:r>
            <a:endParaRPr b="1" sz="3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8C10"/>
              </a:buClr>
              <a:buSzPts val="3600"/>
              <a:buFont typeface="Calibri"/>
              <a:buNone/>
            </a:pPr>
            <a:r>
              <a:t/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8C10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8C10"/>
              </a:buClr>
              <a:buSzPts val="6000"/>
              <a:buFont typeface="arial"/>
              <a:buNone/>
            </a:pPr>
            <a:br>
              <a:rPr b="0" i="0" lang="ru-RU" sz="6000" u="none" cap="none" strike="noStrike">
                <a:solidFill>
                  <a:srgbClr val="308C1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4400" u="none" cap="none" strike="noStrike">
              <a:solidFill>
                <a:srgbClr val="308C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870" y="3253317"/>
            <a:ext cx="3091541" cy="334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Фоны для презентаций Powerpoint на школьную тематику: образование, школа,  для начальных классов"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436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701618" y="1401435"/>
            <a:ext cx="11059951" cy="3785652"/>
          </a:xfrm>
          <a:prstGeom prst="rect">
            <a:avLst/>
          </a:prstGeom>
          <a:solidFill>
            <a:srgbClr val="A8D08C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1" i="0" lang="ru-R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партнерська взаємодія,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коли учні допомагають один одному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покращувати свої навчальні результати;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1"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не передбачає порівняння себе з іншими;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1"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означає порівняння власного поточного рівня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успішності із попередніми показниками</a:t>
            </a:r>
            <a:endParaRPr b="1" sz="4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3563803" y="443447"/>
            <a:ext cx="5993949" cy="923330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Взаємооцінювання</a:t>
            </a:r>
            <a:endParaRPr sz="5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Фоны для презентаций Powerpoint на школьную тематику: образование, школа,  для начальных классов" id="104" name="Google Shape;1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436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/>
          <p:nvPr/>
        </p:nvSpPr>
        <p:spPr>
          <a:xfrm>
            <a:off x="701617" y="1366777"/>
            <a:ext cx="10924325" cy="4435863"/>
          </a:xfrm>
          <a:prstGeom prst="rect">
            <a:avLst/>
          </a:prstGeom>
          <a:solidFill>
            <a:srgbClr val="A8D08C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ru-RU" sz="4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Учить учнів:</a:t>
            </a:r>
            <a:endParaRPr b="1" sz="4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1" lang="ru-RU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коректно висловлювати думку про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результат роботи  однокласників; </a:t>
            </a:r>
            <a:endParaRPr/>
          </a:p>
          <a:p>
            <a:pPr indent="-3048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1" lang="ru-RU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давати поради щодо покращення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результату. 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b="1" sz="4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3563803" y="443447"/>
            <a:ext cx="5993949" cy="923330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Взаємооцінювання</a:t>
            </a:r>
            <a:endParaRPr sz="5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Фоны для презентаций Powerpoint на школьную тематику: образование, школа,  для начальных классов" id="113" name="Google Shape;1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436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/>
          <p:nvPr/>
        </p:nvSpPr>
        <p:spPr>
          <a:xfrm>
            <a:off x="701618" y="1401435"/>
            <a:ext cx="11068016" cy="4524315"/>
          </a:xfrm>
          <a:prstGeom prst="rect">
            <a:avLst/>
          </a:prstGeom>
          <a:solidFill>
            <a:srgbClr val="A8D08C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Активізує навчальну роботу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Розвиває критичне мислення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Формує адекватне ставлення до зауважень та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рекомендацій                 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Зміцнює товариськість та відчуття значущості в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колективі.   </a:t>
            </a:r>
            <a:endParaRPr b="1" sz="3200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3563803" y="443447"/>
            <a:ext cx="5993949" cy="923330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Взаємооцінювання</a:t>
            </a:r>
            <a:endParaRPr sz="5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5989321" y="1920240"/>
            <a:ext cx="45719" cy="52251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6035040" y="2978331"/>
            <a:ext cx="45719" cy="53163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6080759" y="4297680"/>
            <a:ext cx="45719" cy="64008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ны для презентаций Powerpoint на школьную тематику: образование, школа,  для начальных классов" id="123" name="Google Shape;1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" name="Google Shape;124;p17"/>
          <p:cNvSpPr/>
          <p:nvPr/>
        </p:nvSpPr>
        <p:spPr>
          <a:xfrm>
            <a:off x="2690949" y="709880"/>
            <a:ext cx="8046720" cy="1323439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Поширені техніки взаємоперевірки  </a:t>
            </a:r>
            <a:r>
              <a:rPr b="1" lang="ru-RU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«Напарники»</a:t>
            </a:r>
            <a:endParaRPr b="1"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1397725" y="2847703"/>
            <a:ext cx="9956073" cy="2534194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  Пари учнів обмінюються зошитами для перевірки виконаного  завдання за зразком або ж за певними критеріями.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    А потім спільно обговорюють сильні та слабкі сторони один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    одного.</a:t>
            </a:r>
            <a:endParaRPr/>
          </a:p>
        </p:txBody>
      </p:sp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078" y="200323"/>
            <a:ext cx="2797659" cy="249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ны для презентаций Powerpoint на школьную тематику: образование, школа,  для начальных классов" id="131" name="Google Shape;13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2" name="Google Shape;132;p18"/>
          <p:cNvSpPr/>
          <p:nvPr/>
        </p:nvSpPr>
        <p:spPr>
          <a:xfrm>
            <a:off x="3409407" y="779929"/>
            <a:ext cx="5754498" cy="923330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«Напарники»</a:t>
            </a:r>
            <a:endParaRPr b="1" sz="5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3889" y="1502229"/>
            <a:ext cx="3758808" cy="3239588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2012" y="265032"/>
            <a:ext cx="3585572" cy="3014414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135" name="Google Shape;13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71109" y="1857147"/>
            <a:ext cx="3944982" cy="3642315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7">
            <a:alphaModFix/>
          </a:blip>
          <a:srcRect b="11999" l="10048" r="0" t="0"/>
          <a:stretch/>
        </p:blipFill>
        <p:spPr>
          <a:xfrm>
            <a:off x="125083" y="3442063"/>
            <a:ext cx="3720944" cy="3037114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ны для презентаций Powerpoint на школьную тематику: образование, школа,  для начальных классов" id="141" name="Google Shape;1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2" name="Google Shape;142;p19"/>
          <p:cNvSpPr/>
          <p:nvPr/>
        </p:nvSpPr>
        <p:spPr>
          <a:xfrm>
            <a:off x="3409407" y="779929"/>
            <a:ext cx="5754498" cy="923330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«Напарники»</a:t>
            </a:r>
            <a:endParaRPr b="1" sz="5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-2315" l="4660" r="6009" t="586"/>
          <a:stretch/>
        </p:blipFill>
        <p:spPr>
          <a:xfrm>
            <a:off x="4998720" y="1703259"/>
            <a:ext cx="6557554" cy="4284617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144" name="Google Shape;144;p19"/>
          <p:cNvPicPr preferRelativeResize="0"/>
          <p:nvPr/>
        </p:nvPicPr>
        <p:blipFill rotWithShape="1">
          <a:blip r:embed="rId5">
            <a:alphaModFix/>
          </a:blip>
          <a:srcRect b="18407" l="2873" r="1320" t="20709"/>
          <a:stretch/>
        </p:blipFill>
        <p:spPr>
          <a:xfrm>
            <a:off x="539931" y="1762040"/>
            <a:ext cx="4123509" cy="4050931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1" name="Google Shape;151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2" name="Google Shape;152;p20"/>
          <p:cNvPicPr preferRelativeResize="0"/>
          <p:nvPr/>
        </p:nvPicPr>
        <p:blipFill rotWithShape="1">
          <a:blip r:embed="rId4">
            <a:alphaModFix/>
          </a:blip>
          <a:srcRect b="13798" l="21272" r="23022" t="31880"/>
          <a:stretch/>
        </p:blipFill>
        <p:spPr>
          <a:xfrm>
            <a:off x="265002" y="195671"/>
            <a:ext cx="11661995" cy="6397032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sp>
        <p:nvSpPr>
          <p:cNvPr id="153" name="Google Shape;153;p20"/>
          <p:cNvSpPr/>
          <p:nvPr/>
        </p:nvSpPr>
        <p:spPr>
          <a:xfrm>
            <a:off x="5316583" y="230188"/>
            <a:ext cx="6037216" cy="1015663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«Напарники»</a:t>
            </a:r>
            <a:endParaRPr b="1" sz="600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ны для презентаций Powerpoint на школьную тематику: образование, школа,  для начальных классов" id="158" name="Google Shape;15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9" name="Google Shape;159;p21"/>
          <p:cNvSpPr/>
          <p:nvPr/>
        </p:nvSpPr>
        <p:spPr>
          <a:xfrm>
            <a:off x="4087197" y="779930"/>
            <a:ext cx="5076707" cy="923330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«Моя команда»</a:t>
            </a:r>
            <a:endParaRPr b="1" sz="5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1"/>
          <p:cNvSpPr txBox="1"/>
          <p:nvPr>
            <p:ph idx="1" type="body"/>
          </p:nvPr>
        </p:nvSpPr>
        <p:spPr>
          <a:xfrm>
            <a:off x="1254034" y="2285999"/>
            <a:ext cx="10541726" cy="3890963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           * Учні виконують певне завдання, працюють у команді.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            Потім вчитель пропонує кожному учасникові визначитися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             чи вдалося їм  організувати спільну роботу під час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            виконання завдання.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           * Учні заповнюють бланки і обмінюються ними.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           * З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’ясовуюють, що слід покращити наступного разу.</a:t>
            </a:r>
            <a:endParaRPr/>
          </a:p>
        </p:txBody>
      </p:sp>
      <p:pic>
        <p:nvPicPr>
          <p:cNvPr id="161" name="Google Shape;16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83842"/>
            <a:ext cx="3750246" cy="1410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