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Baumans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11" Type="http://schemas.openxmlformats.org/officeDocument/2006/relationships/slide" Target="slides/slide6.xml"/><Relationship Id="rId22" Type="http://schemas.openxmlformats.org/officeDocument/2006/relationships/font" Target="fonts/ProximaNova-boldItalic.fntdata"/><Relationship Id="rId10" Type="http://schemas.openxmlformats.org/officeDocument/2006/relationships/slide" Target="slides/slide5.xml"/><Relationship Id="rId21" Type="http://schemas.openxmlformats.org/officeDocument/2006/relationships/font" Target="fonts/ProximaNova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Baum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анорамная фотография с подписью">
  <p:cSld name="Панорамная фотография с подписью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1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72" name="Google Shape;172;p11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3" name="Google Shape;173;p1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1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2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9" name="Google Shape;179;p1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3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5" name="Google Shape;185;p13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6" name="Google Shape;186;p1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9" name="Google Shape;189;p13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ru-RU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90" name="Google Shape;190;p13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ru-RU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4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4" name="Google Shape;194;p1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1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1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ри колонки">
  <p:cSld name="Три колонки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5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0" name="Google Shape;200;p15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1" name="Google Shape;201;p15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2" name="Google Shape;202;p15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3" name="Google Shape;203;p15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4" name="Google Shape;204;p15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5" name="Google Shape;205;p1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1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толбец с тремя рисунками">
  <p:cSld name="Столбец с тремя рисунками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16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1" name="Google Shape;211;p16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2" name="Google Shape;212;p16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3" name="Google Shape;213;p16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4" name="Google Shape;214;p16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5" name="Google Shape;215;p16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6" name="Google Shape;216;p16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7" name="Google Shape;217;p16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8" name="Google Shape;218;p16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9" name="Google Shape;219;p1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1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17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5" name="Google Shape;225;p1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1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18"/>
          <p:cNvSpPr txBox="1"/>
          <p:nvPr>
            <p:ph idx="1" type="body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31" name="Google Shape;231;p1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1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1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3" name="Google Shape;24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64" name="Google Shape;64;p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5" name="Google Shape;25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8" name="Google Shape;268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0" name="Google Shape;270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" name="Google Shape;2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86" name="Google Shape;286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87" name="Google Shape;28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4" name="Google Shape;29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" name="Google Shape;30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6" name="Google Shape;30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70" name="Google Shape;70;p4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71" name="Google Shape;71;p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75" name="Google Shape;75;p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77" name="Google Shape;77;p5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3" name="Google Shape;83;p5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5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5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5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5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5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5" name="Google Shape;95;p5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5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0" name="Google Shape;100;p5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5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4" name="Google Shape;104;p5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5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9" name="Google Shape;109;p5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1" name="Google Shape;111;p5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5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4" name="Google Shape;114;p5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6" name="Google Shape;116;p5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9" name="Google Shape;119;p5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21" name="Google Shape;121;p5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24" name="Google Shape;124;p5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25" name="Google Shape;125;p5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28" name="Google Shape;128;p5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30" name="Google Shape;130;p5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5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33" name="Google Shape;133;p5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5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6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9" name="Google Shape;139;p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7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5" name="Google Shape;145;p7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6" name="Google Shape;146;p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8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52" name="Google Shape;152;p8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3" name="Google Shape;153;p8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54" name="Google Shape;154;p8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5" name="Google Shape;155;p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0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65" name="Google Shape;165;p10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6" name="Google Shape;166;p1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BBAEA"/>
            </a:gs>
            <a:gs pos="47000">
              <a:srgbClr val="7BBAEA"/>
            </a:gs>
            <a:gs pos="74000">
              <a:srgbClr val="D1E8AD"/>
            </a:gs>
            <a:gs pos="83000">
              <a:srgbClr val="D1E8AD"/>
            </a:gs>
            <a:gs pos="100000">
              <a:srgbClr val="E0EFC8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Google Shape;10;p1"/>
          <p:cNvPicPr preferRelativeResize="0"/>
          <p:nvPr/>
        </p:nvPicPr>
        <p:blipFill rotWithShape="1">
          <a:blip r:embed="rId1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1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1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1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Google Shape;20;p1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" name="Google Shape;24;p1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5" name="Google Shape;25;p1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1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Google Shape;28;p1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1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1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Google Shape;33;p1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Google Shape;36;p1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1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1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Google Shape;39;p1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" name="Google Shape;40;p1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1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Google Shape;42;p1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1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1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Google Shape;47;p1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1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Google Shape;49;p1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1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1" name="Google Shape;51;p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3" name="Google Shape;53;p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4" name="Google Shape;54;p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5" name="Google Shape;55;p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6" name="Google Shape;236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/>
          <p:nvPr>
            <p:ph type="title"/>
          </p:nvPr>
        </p:nvSpPr>
        <p:spPr>
          <a:xfrm>
            <a:off x="1141413" y="3948546"/>
            <a:ext cx="9905998" cy="637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Times New Roman"/>
              <a:buNone/>
            </a:pPr>
            <a:br>
              <a:rPr b="1" lang="ru-RU" sz="600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ru-RU" sz="600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ru-RU" sz="600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Використання самооцінювання на уроках географії</a:t>
            </a:r>
            <a:br>
              <a:rPr b="1" lang="ru-RU" sz="600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ru-RU" sz="600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ru-RU" sz="600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ru-RU" sz="600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</a:t>
            </a:r>
            <a:r>
              <a:rPr b="1" lang="ru-RU" sz="140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досвіду роботи вчителя</a:t>
            </a:r>
            <a:br>
              <a:rPr b="1" lang="ru-RU" sz="140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ru-RU" sz="140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             Червоненського ліцею </a:t>
            </a:r>
            <a:br>
              <a:rPr b="1" lang="ru-RU" sz="140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ru-RU" sz="140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                 Мариновича В.І.</a:t>
            </a:r>
            <a:br>
              <a:rPr b="1" lang="ru-RU" sz="600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ru-RU" sz="600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ru-RU" sz="600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ru-RU" sz="600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60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1" name="Google Shape;401;p4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02" name="Google Shape;402;p40"/>
          <p:cNvPicPr preferRelativeResize="0"/>
          <p:nvPr/>
        </p:nvPicPr>
        <p:blipFill rotWithShape="1">
          <a:blip r:embed="rId3">
            <a:alphaModFix/>
          </a:blip>
          <a:srcRect b="0" l="0" r="0" t="23165"/>
          <a:stretch/>
        </p:blipFill>
        <p:spPr>
          <a:xfrm>
            <a:off x="0" y="0"/>
            <a:ext cx="12192000" cy="68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0"/>
          <p:cNvSpPr/>
          <p:nvPr/>
        </p:nvSpPr>
        <p:spPr>
          <a:xfrm>
            <a:off x="1219200" y="247230"/>
            <a:ext cx="10564305" cy="545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Прийоми, які можна використовувати на уроці: </a:t>
            </a:r>
            <a:endParaRPr/>
          </a:p>
        </p:txBody>
      </p:sp>
      <p:sp>
        <p:nvSpPr>
          <p:cNvPr id="404" name="Google Shape;404;p40"/>
          <p:cNvSpPr/>
          <p:nvPr/>
        </p:nvSpPr>
        <p:spPr>
          <a:xfrm>
            <a:off x="447964" y="1279118"/>
            <a:ext cx="628073" cy="355167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40"/>
          <p:cNvSpPr/>
          <p:nvPr/>
        </p:nvSpPr>
        <p:spPr>
          <a:xfrm>
            <a:off x="1453679" y="1108391"/>
            <a:ext cx="9011121" cy="734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b="1" i="1" lang="ru-RU" sz="2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Ефективним є прийом «Незавершена пропозиція» (учні по черзі говорять по одному реченню)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було цікаво....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було важко...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я виконував завдання...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я зрозумів, що...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тепер я можу...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я відчув, що...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я набув...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я навчився...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у мене вийшло...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я зміг...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я спробую...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мене здивувало...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урок дав мені для життя...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мені захотілося...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1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9134" y="2316163"/>
            <a:ext cx="4217266" cy="421726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3554"/>
              </a:buClr>
              <a:buSzPts val="3600"/>
              <a:buFont typeface="Times New Roman"/>
              <a:buNone/>
            </a:pPr>
            <a:br>
              <a:rPr b="1" lang="ru-RU">
                <a:solidFill>
                  <a:srgbClr val="0E35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rgbClr val="0E3554"/>
              </a:solidFill>
            </a:endParaRPr>
          </a:p>
        </p:txBody>
      </p:sp>
      <p:sp>
        <p:nvSpPr>
          <p:cNvPr id="412" name="Google Shape;412;p41"/>
          <p:cNvSpPr txBox="1"/>
          <p:nvPr>
            <p:ph idx="1" type="body"/>
          </p:nvPr>
        </p:nvSpPr>
        <p:spPr>
          <a:xfrm>
            <a:off x="1141412" y="618518"/>
            <a:ext cx="9905999" cy="5772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44475" lvl="0" marL="228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5000"/>
              <a:buChar char="•"/>
            </a:pPr>
            <a:r>
              <a:rPr b="1" i="1" lang="ru-RU" sz="44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Алгоритм самооцінки в кінці уроку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5000"/>
              <a:buAutoNum type="arabicPeriod"/>
            </a:pPr>
            <a:r>
              <a:rPr lang="ru-RU" sz="5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Яке було завдання? (Вчимося пам’ятати мету уроку)</a:t>
            </a:r>
            <a:endParaRPr sz="5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5000"/>
              <a:buAutoNum type="arabicPeriod"/>
            </a:pPr>
            <a:r>
              <a:rPr lang="ru-RU" sz="5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Вдалося виконати завдання? (Вчимося порівнювати результат з метою)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5000"/>
              <a:buAutoNum type="arabicPeriod"/>
            </a:pPr>
            <a:r>
              <a:rPr lang="ru-RU" sz="5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Завдання виконано правильно чи не зовсім? (Вчимося знаходити й визнавати помилки)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5000"/>
              <a:buAutoNum type="arabicPeriod"/>
            </a:pPr>
            <a:r>
              <a:rPr lang="ru-RU" sz="5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Виконано завдання самостійно чи з допомогою вчителя?(Вчимося оцінювати процес навчання)</a:t>
            </a:r>
            <a:endParaRPr/>
          </a:p>
          <a:p>
            <a:pPr indent="-9525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3554"/>
              </a:buClr>
              <a:buSzPts val="3600"/>
              <a:buFont typeface="Times New Roman"/>
              <a:buNone/>
            </a:pPr>
            <a:r>
              <a:rPr b="1" lang="ru-RU">
                <a:solidFill>
                  <a:srgbClr val="0E35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РЕФЛЕКСІЯ В КІНЦІ УРОКУ</a:t>
            </a:r>
            <a:br>
              <a:rPr b="1" lang="ru-RU">
                <a:solidFill>
                  <a:srgbClr val="0E35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rgbClr val="0E3554"/>
              </a:solidFill>
            </a:endParaRPr>
          </a:p>
        </p:txBody>
      </p:sp>
      <p:sp>
        <p:nvSpPr>
          <p:cNvPr id="418" name="Google Shape;418;p42"/>
          <p:cNvSpPr txBox="1"/>
          <p:nvPr>
            <p:ph idx="1" type="body"/>
          </p:nvPr>
        </p:nvSpPr>
        <p:spPr>
          <a:xfrm>
            <a:off x="1141412" y="2249487"/>
            <a:ext cx="9905999" cy="4191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125000"/>
              <a:buChar char="•"/>
            </a:pPr>
            <a:r>
              <a:rPr lang="ru-RU">
                <a:solidFill>
                  <a:srgbClr val="003300"/>
                </a:solidFill>
              </a:rPr>
              <a:t>-</a:t>
            </a:r>
            <a:r>
              <a:rPr b="1" lang="ru-RU" sz="3800">
                <a:solidFill>
                  <a:srgbClr val="003300"/>
                </a:solidFill>
              </a:rPr>
              <a:t>Що зрозумів, чому навчився на уроці?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3300"/>
              </a:buClr>
              <a:buSzPct val="125000"/>
              <a:buChar char="•"/>
            </a:pPr>
            <a:r>
              <a:rPr b="1" lang="ru-RU" sz="3800">
                <a:solidFill>
                  <a:srgbClr val="003300"/>
                </a:solidFill>
              </a:rPr>
              <a:t>-Що було цікаво, складно, вдалося?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3300"/>
              </a:buClr>
              <a:buSzPct val="125000"/>
              <a:buChar char="•"/>
            </a:pPr>
            <a:r>
              <a:rPr b="1" lang="ru-RU" sz="3800">
                <a:solidFill>
                  <a:srgbClr val="003300"/>
                </a:solidFill>
              </a:rPr>
              <a:t>-Мені ще потрібно повчитися…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3300"/>
              </a:buClr>
              <a:buSzPct val="125000"/>
              <a:buChar char="•"/>
            </a:pPr>
            <a:r>
              <a:rPr b="1" lang="ru-RU" sz="3800">
                <a:solidFill>
                  <a:srgbClr val="003300"/>
                </a:solidFill>
              </a:rPr>
              <a:t>-За що можна похвалити себе, однокласників, учителя?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3300"/>
              </a:buClr>
              <a:buSzPct val="125000"/>
              <a:buChar char="•"/>
            </a:pPr>
            <a:r>
              <a:rPr b="1" lang="ru-RU" sz="3800">
                <a:solidFill>
                  <a:srgbClr val="003300"/>
                </a:solidFill>
              </a:rPr>
              <a:t>-Навіщо нам потрібен був цей урок?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3300"/>
              </a:buClr>
              <a:buSzPct val="125000"/>
              <a:buChar char="•"/>
            </a:pPr>
            <a:r>
              <a:rPr b="1" lang="ru-RU" sz="3800">
                <a:solidFill>
                  <a:srgbClr val="003300"/>
                </a:solidFill>
              </a:rPr>
              <a:t>-Що найбільне вразило?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3300"/>
              </a:buClr>
              <a:buSzPct val="125000"/>
              <a:buChar char="•"/>
            </a:pPr>
            <a:r>
              <a:rPr b="1" lang="ru-RU" sz="3800">
                <a:solidFill>
                  <a:srgbClr val="003300"/>
                </a:solidFill>
              </a:rPr>
              <a:t>-Що ви вважаєте потрібним для запам’ятовування?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3300"/>
              </a:buClr>
              <a:buSzPct val="125000"/>
              <a:buChar char="•"/>
            </a:pPr>
            <a:r>
              <a:rPr b="1" lang="ru-RU" sz="3800">
                <a:solidFill>
                  <a:srgbClr val="003300"/>
                </a:solidFill>
              </a:rPr>
              <a:t>-Над чим треба ще попрацювати?</a:t>
            </a:r>
            <a:endParaRPr/>
          </a:p>
          <a:p>
            <a:pPr indent="-109537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t/>
            </a:r>
            <a:endParaRPr>
              <a:solidFill>
                <a:srgbClr val="003300"/>
              </a:solidFill>
            </a:endParaRPr>
          </a:p>
          <a:p>
            <a:pPr indent="-109537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t/>
            </a:r>
            <a:endParaRPr/>
          </a:p>
        </p:txBody>
      </p:sp>
      <p:pic>
        <p:nvPicPr>
          <p:cNvPr descr="Де росте школа майбутнього - EasyBlog - Житомир.Life" id="419" name="Google Shape;41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5250" y="342900"/>
            <a:ext cx="3781424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000"/>
              <a:buFont typeface="Twentieth Century"/>
              <a:buNone/>
            </a:pPr>
            <a:r>
              <a:rPr b="1" lang="ru-RU" sz="4000">
                <a:solidFill>
                  <a:srgbClr val="660066"/>
                </a:solidFill>
              </a:rPr>
              <a:t>          РЕЗУЛЬТАТ САМООЦІНЮВАННЯ</a:t>
            </a:r>
            <a:endParaRPr b="1" sz="4000">
              <a:solidFill>
                <a:srgbClr val="660066"/>
              </a:solidFill>
            </a:endParaRPr>
          </a:p>
        </p:txBody>
      </p:sp>
      <p:grpSp>
        <p:nvGrpSpPr>
          <p:cNvPr id="425" name="Google Shape;425;p43"/>
          <p:cNvGrpSpPr/>
          <p:nvPr/>
        </p:nvGrpSpPr>
        <p:grpSpPr>
          <a:xfrm>
            <a:off x="1848841" y="1902518"/>
            <a:ext cx="8522939" cy="4655150"/>
            <a:chOff x="707429" y="2156"/>
            <a:chExt cx="8522939" cy="4655150"/>
          </a:xfrm>
        </p:grpSpPr>
        <p:sp>
          <p:nvSpPr>
            <p:cNvPr id="426" name="Google Shape;426;p43"/>
            <p:cNvSpPr/>
            <p:nvPr/>
          </p:nvSpPr>
          <p:spPr>
            <a:xfrm>
              <a:off x="7731897" y="3043200"/>
              <a:ext cx="91440" cy="45514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7" name="Google Shape;427;p43"/>
            <p:cNvSpPr/>
            <p:nvPr/>
          </p:nvSpPr>
          <p:spPr>
            <a:xfrm>
              <a:off x="5382141" y="1314114"/>
              <a:ext cx="2395475" cy="45514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7"/>
                  </a:lnTo>
                  <a:lnTo>
                    <a:pt x="120000" y="81777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5875">
              <a:solidFill>
                <a:srgbClr val="7AA23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8" name="Google Shape;428;p43"/>
            <p:cNvSpPr/>
            <p:nvPr/>
          </p:nvSpPr>
          <p:spPr>
            <a:xfrm>
              <a:off x="3421253" y="2747127"/>
              <a:ext cx="1675872" cy="47104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3067"/>
                  </a:lnTo>
                  <a:lnTo>
                    <a:pt x="120000" y="83067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9" name="Google Shape;429;p43"/>
            <p:cNvSpPr/>
            <p:nvPr/>
          </p:nvSpPr>
          <p:spPr>
            <a:xfrm>
              <a:off x="2217365" y="2747127"/>
              <a:ext cx="1203888" cy="46309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2433"/>
                  </a:lnTo>
                  <a:lnTo>
                    <a:pt x="0" y="82433"/>
                  </a:lnTo>
                  <a:lnTo>
                    <a:pt x="0" y="120000"/>
                  </a:lnTo>
                </a:path>
              </a:pathLst>
            </a:custGeom>
            <a:noFill/>
            <a:ln cap="flat" cmpd="sng" w="15875">
              <a:solidFill>
                <a:srgbClr val="8BB9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0" name="Google Shape;430;p43"/>
            <p:cNvSpPr/>
            <p:nvPr/>
          </p:nvSpPr>
          <p:spPr>
            <a:xfrm>
              <a:off x="3421253" y="1314114"/>
              <a:ext cx="1960887" cy="43924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0393"/>
                  </a:lnTo>
                  <a:lnTo>
                    <a:pt x="0" y="80393"/>
                  </a:lnTo>
                  <a:lnTo>
                    <a:pt x="0" y="120000"/>
                  </a:lnTo>
                </a:path>
              </a:pathLst>
            </a:custGeom>
            <a:noFill/>
            <a:ln cap="flat" cmpd="sng" w="15875">
              <a:solidFill>
                <a:srgbClr val="7AA239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1" name="Google Shape;431;p43"/>
            <p:cNvSpPr/>
            <p:nvPr/>
          </p:nvSpPr>
          <p:spPr>
            <a:xfrm>
              <a:off x="4111562" y="2156"/>
              <a:ext cx="2541157" cy="1311957"/>
            </a:xfrm>
            <a:prstGeom prst="roundRect">
              <a:avLst>
                <a:gd fmla="val 10000" name="adj"/>
              </a:avLst>
            </a:prstGeom>
            <a:solidFill>
              <a:srgbClr val="99CD4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3"/>
            <p:cNvSpPr/>
            <p:nvPr/>
          </p:nvSpPr>
          <p:spPr>
            <a:xfrm>
              <a:off x="4285449" y="167349"/>
              <a:ext cx="2541157" cy="131195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3"/>
            <p:cNvSpPr txBox="1"/>
            <p:nvPr/>
          </p:nvSpPr>
          <p:spPr>
            <a:xfrm>
              <a:off x="4323875" y="205775"/>
              <a:ext cx="2464305" cy="12351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rgbClr val="00206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В учнів розвиваються навички</a:t>
              </a:r>
              <a:endParaRPr b="1" i="0" sz="2000" u="none" cap="none" strike="noStrik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4" name="Google Shape;434;p43"/>
            <p:cNvSpPr/>
            <p:nvPr/>
          </p:nvSpPr>
          <p:spPr>
            <a:xfrm>
              <a:off x="1761854" y="1753363"/>
              <a:ext cx="3318797" cy="993764"/>
            </a:xfrm>
            <a:prstGeom prst="roundRect">
              <a:avLst>
                <a:gd fmla="val 10000" name="adj"/>
              </a:avLst>
            </a:prstGeom>
            <a:solidFill>
              <a:srgbClr val="99CD4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3"/>
            <p:cNvSpPr/>
            <p:nvPr/>
          </p:nvSpPr>
          <p:spPr>
            <a:xfrm>
              <a:off x="1935741" y="1918556"/>
              <a:ext cx="3318797" cy="9937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3"/>
            <p:cNvSpPr txBox="1"/>
            <p:nvPr/>
          </p:nvSpPr>
          <p:spPr>
            <a:xfrm>
              <a:off x="1964847" y="1947662"/>
              <a:ext cx="3260585" cy="935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rgbClr val="00206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самомотивації</a:t>
              </a:r>
              <a:endParaRPr b="1" i="0" sz="2000" u="none" cap="none" strike="noStrik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7" name="Google Shape;437;p43"/>
            <p:cNvSpPr/>
            <p:nvPr/>
          </p:nvSpPr>
          <p:spPr>
            <a:xfrm>
              <a:off x="707429" y="3210227"/>
              <a:ext cx="3019870" cy="993764"/>
            </a:xfrm>
            <a:prstGeom prst="roundRect">
              <a:avLst>
                <a:gd fmla="val 10000" name="adj"/>
              </a:avLst>
            </a:prstGeom>
            <a:solidFill>
              <a:srgbClr val="99CD4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3"/>
            <p:cNvSpPr/>
            <p:nvPr/>
          </p:nvSpPr>
          <p:spPr>
            <a:xfrm>
              <a:off x="881317" y="3375420"/>
              <a:ext cx="3019870" cy="9937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3"/>
            <p:cNvSpPr txBox="1"/>
            <p:nvPr/>
          </p:nvSpPr>
          <p:spPr>
            <a:xfrm>
              <a:off x="910423" y="3404526"/>
              <a:ext cx="2961658" cy="935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rgbClr val="00206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самостійної роботи</a:t>
              </a:r>
              <a:endParaRPr b="1" i="0" sz="2000" u="none" cap="none" strike="noStrik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40" name="Google Shape;440;p43"/>
            <p:cNvSpPr/>
            <p:nvPr/>
          </p:nvSpPr>
          <p:spPr>
            <a:xfrm>
              <a:off x="4043273" y="3218177"/>
              <a:ext cx="2107703" cy="993764"/>
            </a:xfrm>
            <a:prstGeom prst="roundRect">
              <a:avLst>
                <a:gd fmla="val 10000" name="adj"/>
              </a:avLst>
            </a:prstGeom>
            <a:solidFill>
              <a:srgbClr val="99CD4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3"/>
            <p:cNvSpPr/>
            <p:nvPr/>
          </p:nvSpPr>
          <p:spPr>
            <a:xfrm>
              <a:off x="4217160" y="3383370"/>
              <a:ext cx="2107703" cy="9937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3"/>
            <p:cNvSpPr txBox="1"/>
            <p:nvPr/>
          </p:nvSpPr>
          <p:spPr>
            <a:xfrm>
              <a:off x="4246266" y="3412476"/>
              <a:ext cx="2049491" cy="935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rgbClr val="00206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самооцінювання</a:t>
              </a:r>
              <a:endParaRPr b="1" i="0" sz="1800" u="none" cap="none" strike="noStrik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43" name="Google Shape;443;p43"/>
            <p:cNvSpPr/>
            <p:nvPr/>
          </p:nvSpPr>
          <p:spPr>
            <a:xfrm>
              <a:off x="6544856" y="1769263"/>
              <a:ext cx="2465521" cy="1273936"/>
            </a:xfrm>
            <a:prstGeom prst="roundRect">
              <a:avLst>
                <a:gd fmla="val 10000" name="adj"/>
              </a:avLst>
            </a:prstGeom>
            <a:solidFill>
              <a:srgbClr val="99CD4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3"/>
            <p:cNvSpPr/>
            <p:nvPr/>
          </p:nvSpPr>
          <p:spPr>
            <a:xfrm>
              <a:off x="6718743" y="1934456"/>
              <a:ext cx="2465521" cy="127393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3"/>
            <p:cNvSpPr txBox="1"/>
            <p:nvPr/>
          </p:nvSpPr>
          <p:spPr>
            <a:xfrm>
              <a:off x="6756055" y="1971768"/>
              <a:ext cx="2390897" cy="1199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rgbClr val="00206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відповідальності за своє навчання</a:t>
              </a:r>
              <a:endParaRPr b="1" i="0" sz="2000" u="none" cap="none" strike="noStrik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46" name="Google Shape;446;p43"/>
            <p:cNvSpPr/>
            <p:nvPr/>
          </p:nvSpPr>
          <p:spPr>
            <a:xfrm>
              <a:off x="6498751" y="3498349"/>
              <a:ext cx="2557730" cy="993764"/>
            </a:xfrm>
            <a:prstGeom prst="roundRect">
              <a:avLst>
                <a:gd fmla="val 10000" name="adj"/>
              </a:avLst>
            </a:prstGeom>
            <a:solidFill>
              <a:srgbClr val="99CD4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3"/>
            <p:cNvSpPr/>
            <p:nvPr/>
          </p:nvSpPr>
          <p:spPr>
            <a:xfrm>
              <a:off x="6672638" y="3663542"/>
              <a:ext cx="2557730" cy="9937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99CD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3"/>
            <p:cNvSpPr txBox="1"/>
            <p:nvPr/>
          </p:nvSpPr>
          <p:spPr>
            <a:xfrm>
              <a:off x="6701744" y="3692648"/>
              <a:ext cx="2499518" cy="935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rgbClr val="00206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вчаться відстежувати свої успіхи</a:t>
              </a:r>
              <a:endParaRPr b="1" i="0" sz="1800" u="none" cap="none" strike="noStrik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2"/>
          <p:cNvSpPr txBox="1"/>
          <p:nvPr>
            <p:ph type="title"/>
          </p:nvPr>
        </p:nvSpPr>
        <p:spPr>
          <a:xfrm>
            <a:off x="817418" y="618517"/>
            <a:ext cx="10598727" cy="4854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E3554"/>
              </a:buClr>
              <a:buSzPct val="100000"/>
              <a:buFont typeface="Twentieth Century"/>
              <a:buNone/>
            </a:pPr>
            <a:r>
              <a:rPr lang="ru-RU" cap="none">
                <a:solidFill>
                  <a:srgbClr val="0E3554"/>
                </a:solidFill>
              </a:rPr>
              <a:t>Оцінювання в сучасній школі-це механізм, з допомогою якої вчитель відслідковує, корегує навчальний процес з метою поліпшення навчальних досягнень учня.</a:t>
            </a:r>
            <a:br>
              <a:rPr lang="ru-RU" cap="none">
                <a:solidFill>
                  <a:srgbClr val="0E3554"/>
                </a:solidFill>
              </a:rPr>
            </a:br>
            <a:r>
              <a:rPr lang="ru-RU" sz="27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ДІТИ ВОДНОЧАС МАЮТЬ ВІДЧУВАТИ, ЩО СИСТЕМА ОЦІНЮВАННЯ СПРЯМОВАНА НА ПІДТРИМКУ ЇХНІХ ДОСЯГНЕНЬ, СТВОРЮЄ МОЖЛИВОСТІ ДЛЯ ЇХ ЗРОСТАННЯ.</a:t>
            </a:r>
            <a:br>
              <a:rPr lang="ru-RU" cap="none">
                <a:solidFill>
                  <a:srgbClr val="0E3554"/>
                </a:solidFill>
              </a:rPr>
            </a:b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"/>
          <p:cNvSpPr txBox="1"/>
          <p:nvPr>
            <p:ph type="title"/>
          </p:nvPr>
        </p:nvSpPr>
        <p:spPr>
          <a:xfrm>
            <a:off x="581891" y="618518"/>
            <a:ext cx="10861964" cy="3011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lang="ru-RU" sz="4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ТОМУ АЖЛИВИМ Є ВИКОРИСТАННЯ САМОЦІ-НЮВАННЯ НА УРОКАХ</a:t>
            </a:r>
            <a:br>
              <a:rPr lang="ru-RU" sz="4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ОСВІТНЯ ТРАЄКТОРІЯ САМООЦІНЮВАННЯ:</a:t>
            </a:r>
            <a:endParaRPr sz="4000">
              <a:solidFill>
                <a:srgbClr val="FF0000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  <p:grpSp>
        <p:nvGrpSpPr>
          <p:cNvPr id="324" name="Google Shape;324;p33"/>
          <p:cNvGrpSpPr/>
          <p:nvPr/>
        </p:nvGrpSpPr>
        <p:grpSpPr>
          <a:xfrm>
            <a:off x="1146400" y="4027755"/>
            <a:ext cx="9901010" cy="1953882"/>
            <a:chOff x="4988" y="564120"/>
            <a:chExt cx="9901010" cy="1953882"/>
          </a:xfrm>
        </p:grpSpPr>
        <p:sp>
          <p:nvSpPr>
            <p:cNvPr id="325" name="Google Shape;325;p33"/>
            <p:cNvSpPr/>
            <p:nvPr/>
          </p:nvSpPr>
          <p:spPr>
            <a:xfrm>
              <a:off x="4988" y="585416"/>
              <a:ext cx="2021226" cy="1932586"/>
            </a:xfrm>
            <a:prstGeom prst="roundRect">
              <a:avLst>
                <a:gd fmla="val 10000" name="adj"/>
              </a:avLst>
            </a:prstGeom>
            <a:solidFill>
              <a:srgbClr val="B156D2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3"/>
            <p:cNvSpPr txBox="1"/>
            <p:nvPr/>
          </p:nvSpPr>
          <p:spPr>
            <a:xfrm>
              <a:off x="61592" y="642020"/>
              <a:ext cx="1908018" cy="1819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400" u="none" cap="none" strike="noStrike">
                  <a:solidFill>
                    <a:srgbClr val="00206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Виявлення потреб учнів</a:t>
              </a:r>
              <a:endParaRPr b="1" i="0" sz="2400" u="none" cap="none" strike="noStrik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2198984" y="1347684"/>
              <a:ext cx="366271" cy="40804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56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3"/>
            <p:cNvSpPr txBox="1"/>
            <p:nvPr/>
          </p:nvSpPr>
          <p:spPr>
            <a:xfrm>
              <a:off x="2198984" y="1429294"/>
              <a:ext cx="256390" cy="244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2717293" y="585416"/>
              <a:ext cx="2258241" cy="1932586"/>
            </a:xfrm>
            <a:prstGeom prst="roundRect">
              <a:avLst>
                <a:gd fmla="val 10000" name="adj"/>
              </a:avLst>
            </a:prstGeom>
            <a:solidFill>
              <a:srgbClr val="7D5BCF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3"/>
            <p:cNvSpPr txBox="1"/>
            <p:nvPr/>
          </p:nvSpPr>
          <p:spPr>
            <a:xfrm>
              <a:off x="2773897" y="642020"/>
              <a:ext cx="2145033" cy="1819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rgbClr val="00206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Спостереження</a:t>
              </a:r>
              <a:endParaRPr b="1" i="0" sz="1800" u="none" cap="none" strike="noStrik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5131837" y="1347684"/>
              <a:ext cx="331361" cy="40804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655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3"/>
            <p:cNvSpPr txBox="1"/>
            <p:nvPr/>
          </p:nvSpPr>
          <p:spPr>
            <a:xfrm>
              <a:off x="5131837" y="1429294"/>
              <a:ext cx="231953" cy="244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5600745" y="585416"/>
              <a:ext cx="1996760" cy="1932586"/>
            </a:xfrm>
            <a:prstGeom prst="roundRect">
              <a:avLst>
                <a:gd fmla="val 10000" name="adj"/>
              </a:avLst>
            </a:prstGeom>
            <a:solidFill>
              <a:srgbClr val="5F6DCC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3"/>
            <p:cNvSpPr txBox="1"/>
            <p:nvPr/>
          </p:nvSpPr>
          <p:spPr>
            <a:xfrm>
              <a:off x="5657349" y="642020"/>
              <a:ext cx="1883552" cy="1819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rgbClr val="00206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Розвиток навичок </a:t>
              </a:r>
              <a:r>
                <a:rPr b="1" i="0" lang="ru-RU" sz="1600" u="none" cap="none" strike="noStrike">
                  <a:solidFill>
                    <a:srgbClr val="00206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самооцінювання </a:t>
              </a:r>
              <a:endParaRPr b="1" i="0" sz="1600" u="none" cap="none" strike="noStrik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5" name="Google Shape;335;p33"/>
            <p:cNvSpPr/>
            <p:nvPr/>
          </p:nvSpPr>
          <p:spPr>
            <a:xfrm rot="-29469">
              <a:off x="7763282" y="1336198"/>
              <a:ext cx="351473" cy="40804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629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3"/>
            <p:cNvSpPr txBox="1"/>
            <p:nvPr/>
          </p:nvSpPr>
          <p:spPr>
            <a:xfrm rot="-29469">
              <a:off x="7763284" y="1418260"/>
              <a:ext cx="246031" cy="244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8260638" y="564120"/>
              <a:ext cx="1645360" cy="1932586"/>
            </a:xfrm>
            <a:prstGeom prst="roundRect">
              <a:avLst>
                <a:gd fmla="val 10000" name="adj"/>
              </a:avLst>
            </a:prstGeom>
            <a:solidFill>
              <a:srgbClr val="629ECA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3"/>
            <p:cNvSpPr txBox="1"/>
            <p:nvPr/>
          </p:nvSpPr>
          <p:spPr>
            <a:xfrm>
              <a:off x="8308829" y="612311"/>
              <a:ext cx="1548978" cy="1836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4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 </a:t>
              </a:r>
              <a:r>
                <a:rPr b="1" i="0" lang="ru-RU" sz="2000" u="none" cap="none" strike="noStrike">
                  <a:solidFill>
                    <a:srgbClr val="00206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Зворотний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rgbClr val="00206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зв’язок</a:t>
              </a:r>
              <a:endParaRPr b="1" i="0" sz="1200" u="none" cap="none" strike="noStrik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4"/>
          <p:cNvSpPr txBox="1"/>
          <p:nvPr>
            <p:ph type="title"/>
          </p:nvPr>
        </p:nvSpPr>
        <p:spPr>
          <a:xfrm>
            <a:off x="1141413" y="997528"/>
            <a:ext cx="9905998" cy="109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wentieth Century"/>
              <a:buNone/>
            </a:pPr>
            <a:r>
              <a:rPr b="1" lang="ru-RU" sz="2000" u="sng">
                <a:solidFill>
                  <a:srgbClr val="FF0000"/>
                </a:solidFill>
              </a:rPr>
              <a:t>САМООЦІНЮВАННЯ МОЖЕ БУТИ РІЗНИМ:</a:t>
            </a:r>
            <a:br>
              <a:rPr b="1" lang="ru-RU" sz="2000" u="sng">
                <a:solidFill>
                  <a:srgbClr val="FF0000"/>
                </a:solidFill>
              </a:rPr>
            </a:br>
            <a:r>
              <a:rPr lang="ru-RU" sz="2000"/>
              <a:t>•	</a:t>
            </a:r>
            <a:r>
              <a:rPr lang="ru-RU" sz="2000">
                <a:solidFill>
                  <a:srgbClr val="0070C0"/>
                </a:solidFill>
              </a:rPr>
              <a:t>ПІКТОГРАМА, ЩО ЗОБРАЖУЄ ЕМОЦІЮ;</a:t>
            </a:r>
            <a:br>
              <a:rPr lang="ru-RU" sz="2000">
                <a:solidFill>
                  <a:srgbClr val="0070C0"/>
                </a:solidFill>
              </a:rPr>
            </a:br>
            <a:r>
              <a:rPr lang="ru-RU" sz="2000">
                <a:solidFill>
                  <a:srgbClr val="0070C0"/>
                </a:solidFill>
              </a:rPr>
              <a:t>              ЗАПОВНЕННЯ ФОРМУЛЯРА ІЗ ЗАПИТАННЯМИ;</a:t>
            </a:r>
            <a:br>
              <a:rPr lang="ru-RU" sz="2000">
                <a:solidFill>
                  <a:srgbClr val="0070C0"/>
                </a:solidFill>
              </a:rPr>
            </a:br>
            <a:r>
              <a:rPr lang="ru-RU" sz="2000">
                <a:solidFill>
                  <a:srgbClr val="0070C0"/>
                </a:solidFill>
              </a:rPr>
              <a:t>•	УСНА МОТИВУЮЧА ПРОМОВА ( ЗВОРОТНІЙ ЗВ’ЯЗОК З РОБОТОЮ УЧНЯ);</a:t>
            </a:r>
            <a:br>
              <a:rPr lang="ru-RU" sz="2000">
                <a:solidFill>
                  <a:srgbClr val="0070C0"/>
                </a:solidFill>
              </a:rPr>
            </a:br>
            <a:r>
              <a:rPr lang="ru-RU" sz="2000">
                <a:solidFill>
                  <a:srgbClr val="0070C0"/>
                </a:solidFill>
              </a:rPr>
              <a:t>•	СПІЛЬНЕ ОБГОВОРЕННЯ У ГРУПІ ЧИ КЛАСІ.</a:t>
            </a:r>
            <a:br>
              <a:rPr lang="ru-RU" sz="2000"/>
            </a:br>
            <a:endParaRPr sz="2000"/>
          </a:p>
        </p:txBody>
      </p:sp>
      <p:sp>
        <p:nvSpPr>
          <p:cNvPr id="344" name="Google Shape;344;p34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571500" marR="5715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66666"/>
              <a:buChar char="•"/>
            </a:pPr>
            <a:r>
              <a:rPr b="1" lang="ru-RU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Підказки для самооцінювання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60060"/>
              <a:buFont typeface="Noto Sans Symbols"/>
              <a:buChar char="∙"/>
            </a:pPr>
            <a:r>
              <a:rPr lang="ru-RU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 ви вважаєте, це справедлива оцінка вашої роботи?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60060"/>
              <a:buFont typeface="Noto Sans Symbols"/>
              <a:buChar char="∙"/>
            </a:pPr>
            <a:r>
              <a:rPr lang="ru-RU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вам вдалося найкраще оцінити?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60060"/>
              <a:buFont typeface="Noto Sans Symbols"/>
              <a:buChar char="∙"/>
            </a:pPr>
            <a:r>
              <a:rPr lang="ru-RU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ви оцінили не так успішно?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60060"/>
              <a:buFont typeface="Noto Sans Symbols"/>
              <a:buChar char="∙"/>
            </a:pPr>
            <a:r>
              <a:rPr lang="ru-RU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вам було найважчим?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60060"/>
              <a:buFont typeface="Noto Sans Symbols"/>
              <a:buChar char="∙"/>
            </a:pPr>
            <a:r>
              <a:rPr lang="ru-RU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було найважливішим, що ви дізналися, виконуючи це завдання з самооцінювання?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60060"/>
              <a:buFont typeface="Noto Sans Symbols"/>
              <a:buChar char="∙"/>
            </a:pPr>
            <a:r>
              <a:rPr lang="ru-RU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Якби у вас було більше часу для виконання завдання, чи змінили б ви щось? Що б ви змінили і чому?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387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Twentieth Century"/>
              <a:buNone/>
            </a:pPr>
            <a:r>
              <a:rPr b="1" lang="ru-RU" sz="4000">
                <a:solidFill>
                  <a:srgbClr val="002060"/>
                </a:solidFill>
              </a:rPr>
              <a:t>ДОЦІЛЬНИМ Є ЗАСТОСУВАННЯ РІЗНИХ ІНСТРУМЕНТІВ САМООЦІНЮВАННЯ:</a:t>
            </a:r>
            <a:endParaRPr b="1" sz="4000">
              <a:solidFill>
                <a:srgbClr val="002060"/>
              </a:solidFill>
            </a:endParaRPr>
          </a:p>
        </p:txBody>
      </p:sp>
      <p:grpSp>
        <p:nvGrpSpPr>
          <p:cNvPr id="350" name="Google Shape;350;p35"/>
          <p:cNvGrpSpPr/>
          <p:nvPr/>
        </p:nvGrpSpPr>
        <p:grpSpPr>
          <a:xfrm>
            <a:off x="1141413" y="2249488"/>
            <a:ext cx="9906000" cy="3541712"/>
            <a:chOff x="0" y="0"/>
            <a:chExt cx="9906000" cy="3541712"/>
          </a:xfrm>
        </p:grpSpPr>
        <p:sp>
          <p:nvSpPr>
            <p:cNvPr id="351" name="Google Shape;351;p35"/>
            <p:cNvSpPr/>
            <p:nvPr/>
          </p:nvSpPr>
          <p:spPr>
            <a:xfrm>
              <a:off x="0" y="0"/>
              <a:ext cx="3541712" cy="3541712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63A0C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1770856" y="0"/>
              <a:ext cx="8135144" cy="354171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63A0C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5"/>
            <p:cNvSpPr txBox="1"/>
            <p:nvPr/>
          </p:nvSpPr>
          <p:spPr>
            <a:xfrm>
              <a:off x="1770856" y="0"/>
              <a:ext cx="8135144" cy="566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800" u="none" cap="none" strike="noStrike">
                  <a:solidFill>
                    <a:srgbClr val="0E355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Лист самооцінки</a:t>
              </a:r>
              <a:endParaRPr b="1" i="0" sz="2800" u="none" cap="none" strike="noStrike">
                <a:solidFill>
                  <a:srgbClr val="0E355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371879" y="566673"/>
              <a:ext cx="2797952" cy="2797952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6CB7C8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1770856" y="519052"/>
              <a:ext cx="8135144" cy="279795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6CB7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5"/>
            <p:cNvSpPr txBox="1"/>
            <p:nvPr/>
          </p:nvSpPr>
          <p:spPr>
            <a:xfrm>
              <a:off x="1770856" y="519052"/>
              <a:ext cx="8135144" cy="566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800" u="none" cap="none" strike="noStrike">
                  <a:solidFill>
                    <a:srgbClr val="0E355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Рефлексія</a:t>
              </a:r>
              <a:endParaRPr b="1" i="0" sz="2800" u="none" cap="none" strike="noStrike">
                <a:solidFill>
                  <a:srgbClr val="0E355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743759" y="1133347"/>
              <a:ext cx="2054192" cy="2054192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76C5C2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1770856" y="1133347"/>
              <a:ext cx="8135144" cy="205419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76C5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5"/>
            <p:cNvSpPr txBox="1"/>
            <p:nvPr/>
          </p:nvSpPr>
          <p:spPr>
            <a:xfrm>
              <a:off x="1770856" y="1133347"/>
              <a:ext cx="8135144" cy="566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800" u="none" cap="none" strike="noStrike">
                  <a:solidFill>
                    <a:srgbClr val="0E355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Анкети, опитувальники</a:t>
              </a:r>
              <a:endParaRPr b="1" i="0" sz="2800" u="none" cap="none" strike="noStrike">
                <a:solidFill>
                  <a:srgbClr val="0E355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1115639" y="1700021"/>
              <a:ext cx="1310433" cy="1310433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7FC4B1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1770856" y="1700021"/>
              <a:ext cx="8135144" cy="1310433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7FC4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5"/>
            <p:cNvSpPr txBox="1"/>
            <p:nvPr/>
          </p:nvSpPr>
          <p:spPr>
            <a:xfrm>
              <a:off x="1770856" y="1700021"/>
              <a:ext cx="8135144" cy="566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800" u="none" cap="none" strike="noStrike">
                  <a:solidFill>
                    <a:srgbClr val="0E355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Критеріальні таблиці</a:t>
              </a:r>
              <a:endParaRPr b="1" i="0" sz="2800" u="none" cap="none" strike="noStrike">
                <a:solidFill>
                  <a:srgbClr val="0E355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1487519" y="2266695"/>
              <a:ext cx="566673" cy="566673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89C2A6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1770856" y="2266695"/>
              <a:ext cx="8135144" cy="566673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89C2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5"/>
            <p:cNvSpPr txBox="1"/>
            <p:nvPr/>
          </p:nvSpPr>
          <p:spPr>
            <a:xfrm>
              <a:off x="1770856" y="2266695"/>
              <a:ext cx="8135144" cy="566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800" u="none" cap="none" strike="noStrike">
                  <a:solidFill>
                    <a:srgbClr val="0E355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«Світлофор» (сигнальні картки)</a:t>
              </a:r>
              <a:endParaRPr b="1" i="0" sz="2800" u="none" cap="none" strike="noStrike">
                <a:solidFill>
                  <a:srgbClr val="0E355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t/>
            </a:r>
            <a:endParaRPr/>
          </a:p>
        </p:txBody>
      </p:sp>
      <p:pic>
        <p:nvPicPr>
          <p:cNvPr descr="https://nus.org.ua/wp-content/uploads/2022/02/word-image-9.jpeg" id="371" name="Google Shape;371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7"/>
          <p:cNvSpPr txBox="1"/>
          <p:nvPr>
            <p:ph type="title"/>
          </p:nvPr>
        </p:nvSpPr>
        <p:spPr>
          <a:xfrm>
            <a:off x="1141412" y="429491"/>
            <a:ext cx="9665133" cy="12469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ВИВЧЕННІ ТЕМИ «СВІТОВИЙ ОКЕАН ТА ЙОГО ЧАСТИНИ»  ЗАСТОСОВУЮ ПРИЙОМ «РОБОТА В ГРУПАХ ЗА КАРТОЮ»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7" name="Google Shape;377;p37"/>
          <p:cNvSpPr/>
          <p:nvPr>
            <p:ph idx="2" type="pic"/>
          </p:nvPr>
        </p:nvSpPr>
        <p:spPr>
          <a:xfrm>
            <a:off x="1648691" y="2249486"/>
            <a:ext cx="9398720" cy="2655023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378" name="Google Shape;378;p37"/>
          <p:cNvSpPr txBox="1"/>
          <p:nvPr>
            <p:ph idx="1" type="body"/>
          </p:nvPr>
        </p:nvSpPr>
        <p:spPr>
          <a:xfrm>
            <a:off x="1141410" y="5694218"/>
            <a:ext cx="7739354" cy="1163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>
                <a:solidFill>
                  <a:srgbClr val="FF0000"/>
                </a:solidFill>
              </a:rPr>
              <a:t>Дин учень відповідної групи показує об'єкти на карті, інші відшукують в атласах, роблять доповнення 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379" name="Google Shape;379;p37"/>
          <p:cNvPicPr preferRelativeResize="0"/>
          <p:nvPr/>
        </p:nvPicPr>
        <p:blipFill rotWithShape="1">
          <a:blip r:embed="rId3">
            <a:alphaModFix/>
          </a:blip>
          <a:srcRect b="34439" l="21668" r="7771" t="14615"/>
          <a:stretch/>
        </p:blipFill>
        <p:spPr>
          <a:xfrm>
            <a:off x="1141411" y="1676401"/>
            <a:ext cx="9906000" cy="4017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8"/>
          <p:cNvSpPr txBox="1"/>
          <p:nvPr>
            <p:ph type="title"/>
          </p:nvPr>
        </p:nvSpPr>
        <p:spPr>
          <a:xfrm>
            <a:off x="1141412" y="374074"/>
            <a:ext cx="9110952" cy="12884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36322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ЕТАПІ ЗАКРІПЛЕННЯ НОВИХ ЗНАНЬ ЗАСТОСОВУЮ ПРИЙОМИ: «ЗНАЙДИ ЗАЙВЕ СЛОВО» ,  «ПОМИЛКА КАРТОГРАФА»</a:t>
            </a:r>
            <a:br>
              <a:rPr lang="ru-RU" sz="1600">
                <a:latin typeface="Calibri"/>
                <a:ea typeface="Calibri"/>
                <a:cs typeface="Calibri"/>
                <a:sym typeface="Calibri"/>
              </a:rPr>
            </a:br>
            <a:endParaRPr sz="1600"/>
          </a:p>
        </p:txBody>
      </p:sp>
      <p:sp>
        <p:nvSpPr>
          <p:cNvPr id="385" name="Google Shape;385;p38"/>
          <p:cNvSpPr/>
          <p:nvPr>
            <p:ph idx="2" type="pic"/>
          </p:nvPr>
        </p:nvSpPr>
        <p:spPr>
          <a:xfrm>
            <a:off x="2286000" y="1939636"/>
            <a:ext cx="8761411" cy="2673928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386" name="Google Shape;386;p38"/>
          <p:cNvSpPr txBox="1"/>
          <p:nvPr>
            <p:ph idx="1" type="body"/>
          </p:nvPr>
        </p:nvSpPr>
        <p:spPr>
          <a:xfrm>
            <a:off x="1141410" y="5209308"/>
            <a:ext cx="5934511" cy="581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387" name="Google Shape;387;p38"/>
          <p:cNvPicPr preferRelativeResize="0"/>
          <p:nvPr/>
        </p:nvPicPr>
        <p:blipFill rotWithShape="1">
          <a:blip r:embed="rId3">
            <a:alphaModFix/>
          </a:blip>
          <a:srcRect b="19989" l="22767" r="7964" t="16593"/>
          <a:stretch/>
        </p:blipFill>
        <p:spPr>
          <a:xfrm>
            <a:off x="665018" y="1343892"/>
            <a:ext cx="10584873" cy="4447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393" name="Google Shape;393;p39"/>
          <p:cNvSpPr/>
          <p:nvPr>
            <p:ph idx="2" type="pic"/>
          </p:nvPr>
        </p:nvSpPr>
        <p:spPr>
          <a:xfrm>
            <a:off x="803564" y="609601"/>
            <a:ext cx="10243847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394" name="Google Shape;394;p39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395" name="Google Shape;395;p39"/>
          <p:cNvPicPr preferRelativeResize="0"/>
          <p:nvPr/>
        </p:nvPicPr>
        <p:blipFill rotWithShape="1">
          <a:blip r:embed="rId3">
            <a:alphaModFix/>
          </a:blip>
          <a:srcRect b="19031" l="22138" r="7946" t="15178"/>
          <a:stretch/>
        </p:blipFill>
        <p:spPr>
          <a:xfrm>
            <a:off x="803565" y="706582"/>
            <a:ext cx="10243846" cy="5846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Контур">
  <a:themeElements>
    <a:clrScheme name="Контур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