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12192000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5377836-4377-4FBC-B939-5DE0027C1591}">
  <a:tblStyle styleId="{35377836-4377-4FBC-B939-5DE0027C1591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5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5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6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6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1"/>
          <p:cNvSpPr txBox="1"/>
          <p:nvPr>
            <p:ph idx="10"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0"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1" name="Google Shape;61;p14"/>
          <p:cNvSpPr txBox="1"/>
          <p:nvPr>
            <p:ph idx="11"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19.jpg"/><Relationship Id="rId5" Type="http://schemas.openxmlformats.org/officeDocument/2006/relationships/image" Target="../media/image17.jpg"/><Relationship Id="rId6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760" cy="680364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7"/>
          <p:cNvSpPr txBox="1"/>
          <p:nvPr>
            <p:ph type="title"/>
          </p:nvPr>
        </p:nvSpPr>
        <p:spPr>
          <a:xfrm>
            <a:off x="1460160" y="900720"/>
            <a:ext cx="9225360" cy="24562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 fontScale="69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6000" strike="noStrike">
                <a:solidFill>
                  <a:srgbClr val="843C0B"/>
                </a:solidFill>
                <a:latin typeface="Arial"/>
                <a:ea typeface="Arial"/>
                <a:cs typeface="Arial"/>
                <a:sym typeface="Arial"/>
              </a:rPr>
              <a:t>КРИТЕРІЇ ОЦІНЮВАННЯ НАВЧАЛЬНИХ ДОСЯГНЕНЬ УЧНІВ</a:t>
            </a:r>
            <a:br>
              <a:rPr lang="uk-UA"/>
            </a:br>
            <a:r>
              <a:rPr b="1" i="1" lang="uk-UA" sz="6000" strike="noStrike">
                <a:solidFill>
                  <a:srgbClr val="843C0B"/>
                </a:solidFill>
                <a:latin typeface="Arial"/>
                <a:ea typeface="Arial"/>
                <a:cs typeface="Arial"/>
                <a:sym typeface="Arial"/>
              </a:rPr>
              <a:t>МК вчителів іноземної мови та зарубіжної літератури</a:t>
            </a:r>
            <a:endParaRPr b="0" sz="60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80"/>
            <a:ext cx="12191760" cy="683856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6"/>
          <p:cNvSpPr txBox="1"/>
          <p:nvPr>
            <p:ph type="title"/>
          </p:nvPr>
        </p:nvSpPr>
        <p:spPr>
          <a:xfrm>
            <a:off x="279720" y="-540000"/>
            <a:ext cx="11600280" cy="13550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uk-UA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Григорчук І. О.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4" name="Google Shape;214;p36"/>
          <p:cNvGraphicFramePr/>
          <p:nvPr/>
        </p:nvGraphicFramePr>
        <p:xfrm>
          <a:off x="3133800" y="3088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{35377836-4377-4FBC-B939-5DE0027C1591}</a:tableStyleId>
              </a:tblPr>
              <a:tblGrid>
                <a:gridCol w="2970000"/>
                <a:gridCol w="3039125"/>
              </a:tblGrid>
              <a:tr h="3420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uk-UA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Клас 8 -Б</a:t>
                      </a:r>
                      <a:endParaRPr b="0"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B3B3"/>
                    </a:solidFill>
                  </a:tcPr>
                </a:tc>
                <a:tc hMerge="1"/>
              </a:tr>
              <a:tr h="2794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uk-UA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Впр.6 с.210 Запишіть речення в пасивному стані( Present Perfect Passive)</a:t>
                      </a:r>
                      <a:endParaRPr b="0"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 hMerge="1"/>
              </a:tr>
              <a:tr h="2794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uk-UA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Оцінювання</a:t>
                      </a:r>
                      <a:endParaRPr b="0"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 hMerge="1"/>
              </a:tr>
              <a:tr h="279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uk-UA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Початковий рівень</a:t>
                      </a:r>
                      <a:endParaRPr b="0"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uk-UA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Переписав вправу</a:t>
                      </a:r>
                      <a:endParaRPr b="0"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uk-UA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Середній рівень</a:t>
                      </a:r>
                      <a:endParaRPr b="0"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uk-UA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Виконав завдання, але робить помилки в структурі речення та перекладі.</a:t>
                      </a:r>
                      <a:endParaRPr b="0"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uk-UA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Достатній рівень</a:t>
                      </a:r>
                      <a:endParaRPr b="0"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uk-UA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Виконав завдання, але плутається у перекладі або в структурі речення пасивного стану.</a:t>
                      </a:r>
                      <a:endParaRPr b="0"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uk-UA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Високий рівень</a:t>
                      </a:r>
                      <a:endParaRPr b="0"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uk-UA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Виконав завдання без помилок. Знає переклад та структуру пасивного стану.</a:t>
                      </a:r>
                      <a:endParaRPr b="0"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80"/>
            <a:ext cx="12191760" cy="683856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7"/>
          <p:cNvSpPr txBox="1"/>
          <p:nvPr>
            <p:ph type="title"/>
          </p:nvPr>
        </p:nvSpPr>
        <p:spPr>
          <a:xfrm>
            <a:off x="279720" y="-540000"/>
            <a:ext cx="11600280" cy="13550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uk-UA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Коновалова А. М.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7"/>
          <p:cNvSpPr txBox="1"/>
          <p:nvPr/>
        </p:nvSpPr>
        <p:spPr>
          <a:xfrm>
            <a:off x="879480" y="1093320"/>
            <a:ext cx="6860520" cy="346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uk-UA" sz="1800" strike="noStrike">
                <a:latin typeface="Arial"/>
                <a:ea typeface="Arial"/>
                <a:cs typeface="Arial"/>
                <a:sym typeface="Arial"/>
              </a:rPr>
              <a:t>Опис зовнішнього вигляду людей за картинками (впр. 4, ст. 95)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0000" y="1440000"/>
            <a:ext cx="5197680" cy="28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80"/>
            <a:ext cx="12191760" cy="683856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8"/>
          <p:cNvSpPr txBox="1"/>
          <p:nvPr>
            <p:ph type="title"/>
          </p:nvPr>
        </p:nvSpPr>
        <p:spPr>
          <a:xfrm>
            <a:off x="279720" y="-540000"/>
            <a:ext cx="11600280" cy="13550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uk-UA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Коновалова А. М.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8"/>
          <p:cNvSpPr txBox="1"/>
          <p:nvPr/>
        </p:nvSpPr>
        <p:spPr>
          <a:xfrm>
            <a:off x="879480" y="1093320"/>
            <a:ext cx="10460520" cy="5206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 strike="noStrike">
                <a:latin typeface="Times New Roman"/>
                <a:ea typeface="Times New Roman"/>
                <a:cs typeface="Times New Roman"/>
                <a:sym typeface="Times New Roman"/>
              </a:rPr>
              <a:t>ПОЧАТКОВИЙ ТА СЕРЕДНІЙ</a:t>
            </a:r>
            <a:r>
              <a:rPr b="0" lang="uk-UA" sz="1400" strike="noStrike">
                <a:latin typeface="Times New Roman"/>
                <a:ea typeface="Times New Roman"/>
                <a:cs typeface="Times New Roman"/>
                <a:sym typeface="Times New Roman"/>
              </a:rPr>
              <a:t>: УЧЕНЬ/УЧЕНИЦЯ  ПИШЕ, ЧИТАЄ ТА ЗНАЄ ПЕРЕКЛАД ЛО; ОПИСУЄ ЗОВНІШНІЙ ВИГЛЯД ЛЮДЕЙ З ВИКОРИСТАННЯМ ШАБЛОНІВ РЕЧЕНЬ, ДОПУСКАЮЧИ ПРИ ЦЬОМУ ПОМИЛКИ</a:t>
            </a:r>
            <a:endParaRPr b="0" sz="1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None/>
            </a:pPr>
            <a:r>
              <a:rPr b="1" lang="uk-UA" sz="1400" strike="noStrike">
                <a:latin typeface="Times New Roman"/>
                <a:ea typeface="Times New Roman"/>
                <a:cs typeface="Times New Roman"/>
                <a:sym typeface="Times New Roman"/>
              </a:rPr>
              <a:t>ДОСТАТНІЙ ТА ВИСОКИЙ</a:t>
            </a:r>
            <a:r>
              <a:rPr b="0" lang="uk-UA" sz="1400" strike="noStrike">
                <a:latin typeface="Times New Roman"/>
                <a:ea typeface="Times New Roman"/>
                <a:cs typeface="Times New Roman"/>
                <a:sym typeface="Times New Roman"/>
              </a:rPr>
              <a:t>: УЧЕНЬ/УЧЕНИЦЯ ДОБРЕ ВОЛОДІЄ ЛО;  ОПИСУЄ ЗОВНІШНІЙ ВИГЛЯД ЛЮДЕЙ З ВИКОРИСТАННЯМ ШАБЛОНІВ РЕЧЕНЬ, ДОПУСКАЮЧИ ПРИ ЦЬОМУ МІНІМАЛЬНУ К-СТЬ ПОМИЛОК</a:t>
            </a:r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80"/>
            <a:ext cx="12191760" cy="683856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9"/>
          <p:cNvSpPr txBox="1"/>
          <p:nvPr>
            <p:ph type="title"/>
          </p:nvPr>
        </p:nvSpPr>
        <p:spPr>
          <a:xfrm>
            <a:off x="360000" y="-180000"/>
            <a:ext cx="11600280" cy="13550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uk-UA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Лисецька Л. М.</a:t>
            </a:r>
            <a:br>
              <a:rPr lang="uk-UA"/>
            </a:br>
            <a:br>
              <a:rPr lang="uk-UA"/>
            </a:br>
            <a:r>
              <a:rPr b="0" lang="uk-UA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Початковий та середній рівень: вибрати правильну відповідь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9"/>
          <p:cNvSpPr txBox="1"/>
          <p:nvPr/>
        </p:nvSpPr>
        <p:spPr>
          <a:xfrm>
            <a:off x="3447000" y="1485000"/>
            <a:ext cx="5382000" cy="3930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uk-UA" sz="1800" u="sng" strike="noStrike">
                <a:latin typeface="Arial"/>
                <a:ea typeface="Arial"/>
                <a:cs typeface="Arial"/>
                <a:sym typeface="Arial"/>
              </a:rPr>
              <a:t>Choose and circle the right answer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uk-UA" sz="1800" strike="noStrike">
                <a:latin typeface="Arial"/>
                <a:ea typeface="Arial"/>
                <a:cs typeface="Arial"/>
                <a:sym typeface="Arial"/>
              </a:rPr>
              <a:t>1. Bill … at 8 o’clock.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uk-UA" sz="1800" strike="noStrike">
                <a:latin typeface="Arial"/>
                <a:ea typeface="Arial"/>
                <a:cs typeface="Arial"/>
                <a:sym typeface="Arial"/>
              </a:rPr>
              <a:t>a) get up	b) gets up	c) got up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uk-UA" sz="1800" strike="noStrike">
                <a:latin typeface="Arial"/>
                <a:ea typeface="Arial"/>
                <a:cs typeface="Arial"/>
                <a:sym typeface="Arial"/>
              </a:rPr>
              <a:t>2. Father … a shower in the evening.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uk-UA" sz="1800" strike="noStrike">
                <a:latin typeface="Arial"/>
                <a:ea typeface="Arial"/>
                <a:cs typeface="Arial"/>
                <a:sym typeface="Arial"/>
              </a:rPr>
              <a:t>a) takes	b) took		c) take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uk-UA" sz="1800" strike="noStrike">
                <a:latin typeface="Arial"/>
                <a:ea typeface="Arial"/>
                <a:cs typeface="Arial"/>
                <a:sym typeface="Arial"/>
              </a:rPr>
              <a:t>3. I usually … breakfast at 7 o’clock.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uk-UA" sz="1800" strike="noStrike">
                <a:latin typeface="Arial"/>
                <a:ea typeface="Arial"/>
                <a:cs typeface="Arial"/>
                <a:sym typeface="Arial"/>
              </a:rPr>
              <a:t>a) had	b) has		c) have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uk-UA" sz="1800" strike="noStrike">
                <a:latin typeface="Arial"/>
                <a:ea typeface="Arial"/>
                <a:cs typeface="Arial"/>
                <a:sym typeface="Arial"/>
              </a:rPr>
              <a:t>4. Ann and her sister … teeth in the morning.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uk-UA" sz="1800" strike="noStrike">
                <a:latin typeface="Arial"/>
                <a:ea typeface="Arial"/>
                <a:cs typeface="Arial"/>
                <a:sym typeface="Arial"/>
              </a:rPr>
              <a:t>a) cleans	b) clean	c) cleaning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uk-UA" sz="1800" strike="noStrike">
                <a:latin typeface="Arial"/>
                <a:ea typeface="Arial"/>
                <a:cs typeface="Arial"/>
                <a:sym typeface="Arial"/>
              </a:rPr>
              <a:t>5. Ann …  her morning exercises very well.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uk-UA" sz="1800" strike="noStrike">
                <a:latin typeface="Arial"/>
                <a:ea typeface="Arial"/>
                <a:cs typeface="Arial"/>
                <a:sym typeface="Arial"/>
              </a:rPr>
              <a:t>a) do	b) did		c) does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uk-UA" sz="1800" strike="noStrike">
                <a:latin typeface="Arial"/>
                <a:ea typeface="Arial"/>
                <a:cs typeface="Arial"/>
                <a:sym typeface="Arial"/>
              </a:rPr>
              <a:t>6. My mother and I … breakfast together every day.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uk-UA" sz="1800" strike="noStrike">
                <a:latin typeface="Arial"/>
                <a:ea typeface="Arial"/>
                <a:cs typeface="Arial"/>
                <a:sym typeface="Arial"/>
              </a:rPr>
              <a:t>a) have	b) has		c) had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80"/>
            <a:ext cx="12191760" cy="683856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0"/>
          <p:cNvSpPr txBox="1"/>
          <p:nvPr>
            <p:ph type="title"/>
          </p:nvPr>
        </p:nvSpPr>
        <p:spPr>
          <a:xfrm>
            <a:off x="360000" y="-180000"/>
            <a:ext cx="11600280" cy="13550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uk-UA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Лисецька Л. М.</a:t>
            </a:r>
            <a:br>
              <a:rPr lang="uk-UA"/>
            </a:br>
            <a:br>
              <a:rPr lang="uk-UA"/>
            </a:br>
            <a:r>
              <a:rPr b="0" lang="uk-UA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Достатній та високий рівень: розповідати, орієнтуючись на запитання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40"/>
          <p:cNvSpPr txBox="1"/>
          <p:nvPr/>
        </p:nvSpPr>
        <p:spPr>
          <a:xfrm>
            <a:off x="3447000" y="1485000"/>
            <a:ext cx="5382000" cy="3930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40"/>
          <p:cNvSpPr txBox="1"/>
          <p:nvPr/>
        </p:nvSpPr>
        <p:spPr>
          <a:xfrm>
            <a:off x="771120" y="1440000"/>
            <a:ext cx="10028880" cy="26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uk-UA" sz="2000" u="sng" strike="noStrike">
                <a:latin typeface="Arial"/>
                <a:ea typeface="Arial"/>
                <a:cs typeface="Arial"/>
                <a:sym typeface="Arial"/>
              </a:rPr>
              <a:t>Tell and write what you usually do in the morning. Here are some questions to help you.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uk-UA" sz="2000" strike="noStrike">
                <a:latin typeface="Arial"/>
                <a:ea typeface="Arial"/>
                <a:cs typeface="Arial"/>
                <a:sym typeface="Arial"/>
              </a:rPr>
              <a:t>When do you usually get up?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uk-UA" sz="2000" strike="noStrike">
                <a:latin typeface="Arial"/>
                <a:ea typeface="Arial"/>
                <a:cs typeface="Arial"/>
                <a:sym typeface="Arial"/>
              </a:rPr>
              <a:t>Do you do exercises every day?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uk-UA" sz="2000" strike="noStrike">
                <a:latin typeface="Arial"/>
                <a:ea typeface="Arial"/>
                <a:cs typeface="Arial"/>
                <a:sym typeface="Arial"/>
              </a:rPr>
              <a:t>Do you like to do exercises?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uk-UA" sz="2000" strike="noStrike">
                <a:latin typeface="Arial"/>
                <a:ea typeface="Arial"/>
                <a:cs typeface="Arial"/>
                <a:sym typeface="Arial"/>
              </a:rPr>
              <a:t>What do you do then?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uk-UA" sz="2000" strike="noStrike">
                <a:latin typeface="Arial"/>
                <a:ea typeface="Arial"/>
                <a:cs typeface="Arial"/>
                <a:sym typeface="Arial"/>
              </a:rPr>
              <a:t>Do you take a shower every morning?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uk-UA" sz="2000" strike="noStrike">
                <a:latin typeface="Arial"/>
                <a:ea typeface="Arial"/>
                <a:cs typeface="Arial"/>
                <a:sym typeface="Arial"/>
              </a:rPr>
              <a:t>When do you clean your teeth?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uk-UA" sz="2000" strike="noStrike">
                <a:latin typeface="Arial"/>
                <a:ea typeface="Arial"/>
                <a:cs typeface="Arial"/>
                <a:sym typeface="Arial"/>
              </a:rPr>
              <a:t>When do you have breakfast?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" y="-10080"/>
            <a:ext cx="12191760" cy="683856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41"/>
          <p:cNvSpPr txBox="1"/>
          <p:nvPr>
            <p:ph type="title"/>
          </p:nvPr>
        </p:nvSpPr>
        <p:spPr>
          <a:xfrm>
            <a:off x="360000" y="-180000"/>
            <a:ext cx="11600280" cy="13550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uk-UA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Вітковська О. П.</a:t>
            </a:r>
            <a:br>
              <a:rPr lang="uk-UA"/>
            </a:br>
            <a:br>
              <a:rPr lang="uk-UA"/>
            </a:b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41"/>
          <p:cNvSpPr txBox="1"/>
          <p:nvPr/>
        </p:nvSpPr>
        <p:spPr>
          <a:xfrm>
            <a:off x="3447000" y="1485000"/>
            <a:ext cx="5382000" cy="3930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41"/>
          <p:cNvSpPr txBox="1"/>
          <p:nvPr/>
        </p:nvSpPr>
        <p:spPr>
          <a:xfrm>
            <a:off x="4198680" y="180000"/>
            <a:ext cx="7761600" cy="2148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uk-UA" sz="27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Диференціація навчання здійснюється за допомогою чітко продуманої системи фронтальних, групових та індивідуальних форм роботи. </a:t>
            </a:r>
            <a:br>
              <a:rPr lang="uk-UA" sz="1800"/>
            </a:br>
            <a:r>
              <a:rPr b="0" lang="uk-UA" sz="27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Під диференційованим навчанням слід розуміти таку форму його організації, за якої враховуються індивідуальні нахили, інтереси, здібності школярів. </a:t>
            </a:r>
            <a:endParaRPr b="0" sz="27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1"/>
          <p:cNvSpPr txBox="1"/>
          <p:nvPr/>
        </p:nvSpPr>
        <p:spPr>
          <a:xfrm>
            <a:off x="3420000" y="2433240"/>
            <a:ext cx="8460000" cy="78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40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Початковий рівень та середній</a:t>
            </a:r>
            <a:r>
              <a:rPr b="0" lang="uk-UA" sz="340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0" lang="uk-UA" sz="3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розвиває самостійне мислення; </a:t>
            </a:r>
            <a:r>
              <a:rPr b="0" lang="uk-UA" sz="340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емоційно сприймає, висловлює враження від прочитаного.</a:t>
            </a:r>
            <a:r>
              <a:rPr b="0" lang="uk-UA" sz="3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Характеризує образ,  уміє виразно читати, переказує художній твір. Знає і розповідає про головного героя, визначає тему твору, розкриває гуманістичний пафос оповідання, віру в силу та перемогу людського розуму; порівнює героїв з творів. Виразно читає, переказує, коментує художній твір.</a:t>
            </a:r>
            <a:endParaRPr b="0" sz="34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" y="-10080"/>
            <a:ext cx="12191760" cy="683856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2"/>
          <p:cNvSpPr txBox="1"/>
          <p:nvPr>
            <p:ph type="title"/>
          </p:nvPr>
        </p:nvSpPr>
        <p:spPr>
          <a:xfrm>
            <a:off x="360000" y="-180000"/>
            <a:ext cx="11600280" cy="13550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uk-UA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Вітковська О. П.</a:t>
            </a:r>
            <a:br>
              <a:rPr lang="uk-UA"/>
            </a:br>
            <a:br>
              <a:rPr lang="uk-UA"/>
            </a:b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42"/>
          <p:cNvSpPr txBox="1"/>
          <p:nvPr/>
        </p:nvSpPr>
        <p:spPr>
          <a:xfrm>
            <a:off x="3447000" y="1485000"/>
            <a:ext cx="5382000" cy="3930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42"/>
          <p:cNvSpPr txBox="1"/>
          <p:nvPr/>
        </p:nvSpPr>
        <p:spPr>
          <a:xfrm>
            <a:off x="3420000" y="246600"/>
            <a:ext cx="8460000" cy="78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Достатній та високий</a:t>
            </a:r>
            <a:r>
              <a:rPr b="0" lang="uk-UA" sz="240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lang="uk-UA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розвиває самостійне мислення, висвітлює в ньому гострі проблеми сьогодення.</a:t>
            </a:r>
            <a:r>
              <a:rPr b="0" lang="uk-UA" sz="240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Висловлює власне ставлення до порушення у творі філософських і моральних проблем; аналізує трагічні наслідки ризикованого втручання людини у світ природи</a:t>
            </a:r>
            <a:r>
              <a:rPr b="0" lang="uk-UA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Наводить приклади творів мистецтва,  створює кілька сторінок скрапбуку. аналізує  твір. Коментує художній твір, висловлює власні думки та враження; аналізує художній текст, формує творче мислення, усне мовлення. Вміє добирати цитатний матеріал до образу героя, складає характеристику образу; визначає провідні мотиви, ідеї. Вдосконалює навички аналітико-інтерпретаційного дослідження прозових творів аналізує образи персонажів, вирізняє напружені (кульмінаційні) моменти сюжету.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794880"/>
            <a:ext cx="12191760" cy="765252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3"/>
          <p:cNvSpPr/>
          <p:nvPr/>
        </p:nvSpPr>
        <p:spPr>
          <a:xfrm>
            <a:off x="3048120" y="1859400"/>
            <a:ext cx="8044920" cy="1918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6000" strike="noStrike">
                <a:solidFill>
                  <a:srgbClr val="843C0B"/>
                </a:solidFill>
                <a:latin typeface="Arial"/>
                <a:ea typeface="Arial"/>
                <a:cs typeface="Arial"/>
                <a:sym typeface="Arial"/>
              </a:rPr>
              <a:t>ДЯКУЮ ЗА УВАГУ!</a:t>
            </a:r>
            <a:br>
              <a:rPr lang="uk-UA" sz="1800">
                <a:latin typeface="Arial"/>
                <a:ea typeface="Arial"/>
                <a:cs typeface="Arial"/>
                <a:sym typeface="Arial"/>
              </a:rPr>
            </a:br>
            <a:endParaRPr b="0" sz="6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4720"/>
            <a:ext cx="121917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8"/>
          <p:cNvSpPr txBox="1"/>
          <p:nvPr>
            <p:ph idx="4294967295" type="title"/>
          </p:nvPr>
        </p:nvSpPr>
        <p:spPr>
          <a:xfrm>
            <a:off x="1382760" y="228600"/>
            <a:ext cx="10809000" cy="999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uk-UA" sz="1800" u="none" cap="none" strike="noStrike"/>
            </a:br>
            <a:r>
              <a:rPr b="1" i="0" lang="uk-UA" sz="4000" u="none" cap="none" strike="noStrike">
                <a:solidFill>
                  <a:srgbClr val="9A3D01"/>
                </a:solidFill>
                <a:latin typeface="Arial"/>
                <a:ea typeface="Arial"/>
                <a:cs typeface="Arial"/>
                <a:sym typeface="Arial"/>
              </a:rPr>
              <a:t>РІВНІ НАВЧАЛЬНИХ ДОСЯГНЕНЬ УЧНІВ </a:t>
            </a:r>
            <a:br>
              <a:rPr b="0" i="0" lang="uk-UA" sz="1800" u="none" cap="none" strike="noStrike"/>
            </a:b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8"/>
          <p:cNvSpPr/>
          <p:nvPr/>
        </p:nvSpPr>
        <p:spPr>
          <a:xfrm>
            <a:off x="4137480" y="999720"/>
            <a:ext cx="1143720" cy="1129320"/>
          </a:xfrm>
          <a:prstGeom prst="ellipse">
            <a:avLst/>
          </a:prstGeom>
          <a:solidFill>
            <a:srgbClr val="5B9BD5"/>
          </a:solidFill>
          <a:ln cap="flat" cmpd="sng" w="25400">
            <a:solidFill>
              <a:srgbClr val="833C0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10-12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8"/>
          <p:cNvSpPr/>
          <p:nvPr/>
        </p:nvSpPr>
        <p:spPr>
          <a:xfrm>
            <a:off x="6334920" y="999720"/>
            <a:ext cx="4815000" cy="112932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833C0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4400" u="none" cap="none" strike="noStrike">
                <a:solidFill>
                  <a:srgbClr val="843C0B"/>
                </a:solidFill>
                <a:latin typeface="Calibri"/>
                <a:ea typeface="Calibri"/>
                <a:cs typeface="Calibri"/>
                <a:sym typeface="Calibri"/>
              </a:rPr>
              <a:t>ВИСОКИЙ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8"/>
          <p:cNvSpPr/>
          <p:nvPr/>
        </p:nvSpPr>
        <p:spPr>
          <a:xfrm>
            <a:off x="4137480" y="2349000"/>
            <a:ext cx="1128960" cy="112716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833C0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7-9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8"/>
          <p:cNvSpPr/>
          <p:nvPr/>
        </p:nvSpPr>
        <p:spPr>
          <a:xfrm>
            <a:off x="4137480" y="3672720"/>
            <a:ext cx="1143720" cy="1129320"/>
          </a:xfrm>
          <a:prstGeom prst="ellipse">
            <a:avLst/>
          </a:prstGeom>
          <a:solidFill>
            <a:srgbClr val="FFC000"/>
          </a:solidFill>
          <a:ln cap="flat" cmpd="sng" w="25400">
            <a:solidFill>
              <a:srgbClr val="833C0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4-6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8"/>
          <p:cNvSpPr/>
          <p:nvPr/>
        </p:nvSpPr>
        <p:spPr>
          <a:xfrm>
            <a:off x="4152240" y="4998240"/>
            <a:ext cx="1127160" cy="1129320"/>
          </a:xfrm>
          <a:prstGeom prst="ellipse">
            <a:avLst/>
          </a:prstGeom>
          <a:solidFill>
            <a:srgbClr val="C55A11"/>
          </a:solidFill>
          <a:ln cap="flat" cmpd="sng" w="25400">
            <a:solidFill>
              <a:srgbClr val="833C0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1-3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8"/>
          <p:cNvSpPr/>
          <p:nvPr/>
        </p:nvSpPr>
        <p:spPr>
          <a:xfrm>
            <a:off x="6321600" y="2349000"/>
            <a:ext cx="4815000" cy="1129320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5400">
            <a:solidFill>
              <a:srgbClr val="833C0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4400" u="none" cap="none" strike="noStrike">
                <a:solidFill>
                  <a:srgbClr val="843C0B"/>
                </a:solidFill>
                <a:latin typeface="Calibri"/>
                <a:ea typeface="Calibri"/>
                <a:cs typeface="Calibri"/>
                <a:sym typeface="Calibri"/>
              </a:rPr>
              <a:t>ДОСТАТАНІЙ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8"/>
          <p:cNvSpPr/>
          <p:nvPr/>
        </p:nvSpPr>
        <p:spPr>
          <a:xfrm>
            <a:off x="6321600" y="3669480"/>
            <a:ext cx="4827960" cy="1132200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25400">
            <a:solidFill>
              <a:srgbClr val="833C0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4400" u="none" cap="none" strike="noStrike">
                <a:solidFill>
                  <a:srgbClr val="843C0B"/>
                </a:solidFill>
                <a:latin typeface="Calibri"/>
                <a:ea typeface="Calibri"/>
                <a:cs typeface="Calibri"/>
                <a:sym typeface="Calibri"/>
              </a:rPr>
              <a:t>СЕРЕДНІЙ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8"/>
          <p:cNvSpPr/>
          <p:nvPr/>
        </p:nvSpPr>
        <p:spPr>
          <a:xfrm>
            <a:off x="6321600" y="4998240"/>
            <a:ext cx="4827960" cy="1129320"/>
          </a:xfrm>
          <a:prstGeom prst="roundRect">
            <a:avLst>
              <a:gd fmla="val 16667" name="adj"/>
            </a:avLst>
          </a:prstGeom>
          <a:solidFill>
            <a:srgbClr val="C55A11"/>
          </a:solidFill>
          <a:ln cap="flat" cmpd="sng" w="25400">
            <a:solidFill>
              <a:srgbClr val="833C0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ПОЧАТКОВИЙ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760" cy="681876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9"/>
          <p:cNvSpPr txBox="1"/>
          <p:nvPr>
            <p:ph type="title"/>
          </p:nvPr>
        </p:nvSpPr>
        <p:spPr>
          <a:xfrm>
            <a:off x="3794040" y="191160"/>
            <a:ext cx="8270280" cy="919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uk-UA" sz="6000" strike="noStrike">
                <a:solidFill>
                  <a:srgbClr val="843C0B"/>
                </a:solidFill>
                <a:latin typeface="Calibri"/>
                <a:ea typeface="Calibri"/>
                <a:cs typeface="Calibri"/>
                <a:sym typeface="Calibri"/>
              </a:rPr>
              <a:t>ПОЧАТКОВИЙ РІВЕНЬ</a:t>
            </a:r>
            <a:endParaRPr b="0" sz="60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9"/>
          <p:cNvSpPr txBox="1"/>
          <p:nvPr>
            <p:ph idx="1" type="subTitle"/>
          </p:nvPr>
        </p:nvSpPr>
        <p:spPr>
          <a:xfrm>
            <a:off x="4258080" y="1214640"/>
            <a:ext cx="7437600" cy="556668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9"/>
          <p:cNvSpPr/>
          <p:nvPr/>
        </p:nvSpPr>
        <p:spPr>
          <a:xfrm>
            <a:off x="4499280" y="1289880"/>
            <a:ext cx="750240" cy="736560"/>
          </a:xfrm>
          <a:prstGeom prst="ellipse">
            <a:avLst/>
          </a:prstGeom>
          <a:solidFill>
            <a:srgbClr val="C55A11"/>
          </a:solidFill>
          <a:ln cap="flat" cmpd="sng" w="25400">
            <a:solidFill>
              <a:srgbClr val="43729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9"/>
          <p:cNvSpPr/>
          <p:nvPr/>
        </p:nvSpPr>
        <p:spPr>
          <a:xfrm>
            <a:off x="4515120" y="3506400"/>
            <a:ext cx="741240" cy="736560"/>
          </a:xfrm>
          <a:prstGeom prst="ellipse">
            <a:avLst/>
          </a:prstGeom>
          <a:solidFill>
            <a:srgbClr val="F4B081"/>
          </a:solidFill>
          <a:ln cap="flat" cmpd="sng" w="25400">
            <a:solidFill>
              <a:srgbClr val="43729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4000" u="none" cap="none" strike="noStrike">
                <a:solidFill>
                  <a:srgbClr val="843C0B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9"/>
          <p:cNvSpPr/>
          <p:nvPr/>
        </p:nvSpPr>
        <p:spPr>
          <a:xfrm>
            <a:off x="4503600" y="5499000"/>
            <a:ext cx="750240" cy="736560"/>
          </a:xfrm>
          <a:prstGeom prst="ellipse">
            <a:avLst/>
          </a:prstGeom>
          <a:solidFill>
            <a:srgbClr val="FBE4D4"/>
          </a:solidFill>
          <a:ln cap="flat" cmpd="sng" w="25400">
            <a:solidFill>
              <a:srgbClr val="43729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4000" u="none" cap="none" strike="noStrike">
                <a:solidFill>
                  <a:srgbClr val="843C0B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9"/>
          <p:cNvSpPr/>
          <p:nvPr/>
        </p:nvSpPr>
        <p:spPr>
          <a:xfrm>
            <a:off x="5418000" y="1289880"/>
            <a:ext cx="6000120" cy="1514520"/>
          </a:xfrm>
          <a:prstGeom prst="roundRect">
            <a:avLst>
              <a:gd fmla="val 16667" name="adj"/>
            </a:avLst>
          </a:prstGeom>
          <a:solidFill>
            <a:srgbClr val="C55A11"/>
          </a:solidFill>
          <a:ln cap="flat" cmpd="sng" w="25400">
            <a:solidFill>
              <a:srgbClr val="43729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Учні розрізняють об’єкти вивчення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9"/>
          <p:cNvSpPr/>
          <p:nvPr/>
        </p:nvSpPr>
        <p:spPr>
          <a:xfrm>
            <a:off x="5418000" y="3190320"/>
            <a:ext cx="6011640" cy="1512360"/>
          </a:xfrm>
          <a:prstGeom prst="roundRect">
            <a:avLst>
              <a:gd fmla="val 16667" name="adj"/>
            </a:avLst>
          </a:prstGeom>
          <a:solidFill>
            <a:srgbClr val="F4B081"/>
          </a:solidFill>
          <a:ln cap="flat" cmpd="sng" w="25400">
            <a:solidFill>
              <a:srgbClr val="43729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84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Учні відтворюють незначну частину навчального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84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матеріалу, мають нечіткі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84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уявлення про об’єкт вивчення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9"/>
          <p:cNvSpPr/>
          <p:nvPr/>
        </p:nvSpPr>
        <p:spPr>
          <a:xfrm>
            <a:off x="5500080" y="5088240"/>
            <a:ext cx="5918400" cy="1432800"/>
          </a:xfrm>
          <a:prstGeom prst="roundRect">
            <a:avLst>
              <a:gd fmla="val 16667" name="adj"/>
            </a:avLst>
          </a:prstGeom>
          <a:solidFill>
            <a:srgbClr val="FBE4D4"/>
          </a:solidFill>
          <a:ln cap="flat" cmpd="sng" w="25400">
            <a:solidFill>
              <a:srgbClr val="43729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84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Учні відтворюють частину навчального матеріалу;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84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 допомогою вчителя виконують елементарні завдання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0"/>
          <p:cNvSpPr txBox="1"/>
          <p:nvPr>
            <p:ph type="title"/>
          </p:nvPr>
        </p:nvSpPr>
        <p:spPr>
          <a:xfrm>
            <a:off x="3384720" y="-2160"/>
            <a:ext cx="9348480" cy="930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uk-UA" sz="6000" strike="noStrike">
                <a:solidFill>
                  <a:srgbClr val="843C0B"/>
                </a:solidFill>
                <a:latin typeface="Calibri"/>
                <a:ea typeface="Calibri"/>
                <a:cs typeface="Calibri"/>
                <a:sym typeface="Calibri"/>
              </a:rPr>
              <a:t>СЕРЕДНІЙ  РІВЕНЬ</a:t>
            </a:r>
            <a:endParaRPr b="0" sz="60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0"/>
          <p:cNvSpPr txBox="1"/>
          <p:nvPr>
            <p:ph idx="1" type="subTitle"/>
          </p:nvPr>
        </p:nvSpPr>
        <p:spPr>
          <a:xfrm>
            <a:off x="4203360" y="900720"/>
            <a:ext cx="7683480" cy="5905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0"/>
          <p:cNvSpPr/>
          <p:nvPr/>
        </p:nvSpPr>
        <p:spPr>
          <a:xfrm>
            <a:off x="4470840" y="1295640"/>
            <a:ext cx="850320" cy="846360"/>
          </a:xfrm>
          <a:prstGeom prst="ellipse">
            <a:avLst/>
          </a:prstGeom>
          <a:solidFill>
            <a:srgbClr val="F78221"/>
          </a:solidFill>
          <a:ln cap="flat" cmpd="sng" w="25400">
            <a:solidFill>
              <a:srgbClr val="833C0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0"/>
          <p:cNvSpPr/>
          <p:nvPr/>
        </p:nvSpPr>
        <p:spPr>
          <a:xfrm>
            <a:off x="4470840" y="3227400"/>
            <a:ext cx="850320" cy="892440"/>
          </a:xfrm>
          <a:prstGeom prst="ellipse">
            <a:avLst/>
          </a:prstGeom>
          <a:solidFill>
            <a:srgbClr val="FFC000"/>
          </a:solidFill>
          <a:ln cap="flat" cmpd="sng" w="25400">
            <a:solidFill>
              <a:srgbClr val="833C0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4000" u="none" cap="none" strike="noStrike">
                <a:solidFill>
                  <a:srgbClr val="843C0B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0"/>
          <p:cNvSpPr/>
          <p:nvPr/>
        </p:nvSpPr>
        <p:spPr>
          <a:xfrm>
            <a:off x="4519800" y="5418000"/>
            <a:ext cx="859320" cy="898560"/>
          </a:xfrm>
          <a:prstGeom prst="ellipse">
            <a:avLst/>
          </a:prstGeom>
          <a:solidFill>
            <a:srgbClr val="FFD966"/>
          </a:solidFill>
          <a:ln cap="flat" cmpd="sng" w="25400">
            <a:solidFill>
              <a:srgbClr val="833C0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4000" u="none" cap="none" strike="noStrike">
                <a:solidFill>
                  <a:srgbClr val="843C0B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0"/>
          <p:cNvSpPr/>
          <p:nvPr/>
        </p:nvSpPr>
        <p:spPr>
          <a:xfrm>
            <a:off x="5729760" y="928440"/>
            <a:ext cx="6000120" cy="1514520"/>
          </a:xfrm>
          <a:prstGeom prst="roundRect">
            <a:avLst>
              <a:gd fmla="val 16667" name="adj"/>
            </a:avLst>
          </a:prstGeom>
          <a:solidFill>
            <a:srgbClr val="F78221"/>
          </a:solidFill>
          <a:ln cap="flat" cmpd="sng" w="25400">
            <a:solidFill>
              <a:srgbClr val="833C0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Учні з допомогою вчителя відтворюють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основний навчальний матеріал, можуть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повторити за зразком певну операцію, дію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0"/>
          <p:cNvSpPr/>
          <p:nvPr/>
        </p:nvSpPr>
        <p:spPr>
          <a:xfrm>
            <a:off x="5752440" y="2950200"/>
            <a:ext cx="6011640" cy="1512360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25400">
            <a:solidFill>
              <a:srgbClr val="833C0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84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Учні відтворюють основний навчальний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84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матеріал, здатні з помилками й неточностями дати визначення понять, сформулювати правило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0"/>
          <p:cNvSpPr/>
          <p:nvPr/>
        </p:nvSpPr>
        <p:spPr>
          <a:xfrm>
            <a:off x="5695560" y="4773240"/>
            <a:ext cx="6068520" cy="187308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25400">
            <a:solidFill>
              <a:srgbClr val="833C0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84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Учні виявляють знання й розуміння основних положень навчального матеріалу. Відповіді їх правильні, але недостатньо осмислені. Вміють застосовувати знання при виконанні завдань за зразком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20"/>
            <a:ext cx="12191760" cy="690732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1"/>
          <p:cNvSpPr txBox="1"/>
          <p:nvPr>
            <p:ph type="title"/>
          </p:nvPr>
        </p:nvSpPr>
        <p:spPr>
          <a:xfrm>
            <a:off x="3179880" y="50400"/>
            <a:ext cx="9798840" cy="8791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 fontScale="95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uk-UA" sz="6000" strike="noStrike">
                <a:solidFill>
                  <a:srgbClr val="843C0B"/>
                </a:solidFill>
                <a:latin typeface="Calibri"/>
                <a:ea typeface="Calibri"/>
                <a:cs typeface="Calibri"/>
                <a:sym typeface="Calibri"/>
              </a:rPr>
              <a:t>ДОСТАТНІЙ  РІВЕНЬ</a:t>
            </a:r>
            <a:endParaRPr b="0" sz="60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31"/>
          <p:cNvSpPr txBox="1"/>
          <p:nvPr>
            <p:ph idx="1" type="subTitle"/>
          </p:nvPr>
        </p:nvSpPr>
        <p:spPr>
          <a:xfrm>
            <a:off x="4066920" y="929520"/>
            <a:ext cx="7856280" cy="597852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1"/>
          <p:cNvSpPr/>
          <p:nvPr/>
        </p:nvSpPr>
        <p:spPr>
          <a:xfrm>
            <a:off x="4584240" y="1431720"/>
            <a:ext cx="833760" cy="869760"/>
          </a:xfrm>
          <a:prstGeom prst="ellipse">
            <a:avLst/>
          </a:prstGeom>
          <a:solidFill>
            <a:srgbClr val="A8D08C"/>
          </a:solidFill>
          <a:ln cap="flat" cmpd="sng" w="25400">
            <a:solidFill>
              <a:srgbClr val="43729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1"/>
          <p:cNvSpPr/>
          <p:nvPr/>
        </p:nvSpPr>
        <p:spPr>
          <a:xfrm>
            <a:off x="4593240" y="3416760"/>
            <a:ext cx="833760" cy="78804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43729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1"/>
          <p:cNvSpPr/>
          <p:nvPr/>
        </p:nvSpPr>
        <p:spPr>
          <a:xfrm>
            <a:off x="4584240" y="5586480"/>
            <a:ext cx="842760" cy="76968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43729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1"/>
          <p:cNvSpPr/>
          <p:nvPr/>
        </p:nvSpPr>
        <p:spPr>
          <a:xfrm>
            <a:off x="5661720" y="929520"/>
            <a:ext cx="6068520" cy="1873800"/>
          </a:xfrm>
          <a:prstGeom prst="roundRect">
            <a:avLst>
              <a:gd fmla="val 16667" name="adj"/>
            </a:avLst>
          </a:prstGeom>
          <a:solidFill>
            <a:srgbClr val="A8D08C"/>
          </a:solidFill>
          <a:ln cap="flat" cmpd="sng" w="25400">
            <a:solidFill>
              <a:srgbClr val="43729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Учні правильно відтворюють навчальний матеріал, знають основні теорії та факти, вміють наводити окремі власні приклади на підтвердження певних думок,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частково контролюють власні навчальні дії.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1"/>
          <p:cNvSpPr/>
          <p:nvPr/>
        </p:nvSpPr>
        <p:spPr>
          <a:xfrm>
            <a:off x="5695560" y="2885040"/>
            <a:ext cx="6068520" cy="1959840"/>
          </a:xfrm>
          <a:prstGeom prst="roundRect">
            <a:avLst>
              <a:gd fmla="val 16667" name="adj"/>
            </a:avLst>
          </a:prstGeom>
          <a:solidFill>
            <a:srgbClr val="92D050"/>
          </a:solidFill>
          <a:ln cap="flat" cmpd="sng" w="25400">
            <a:solidFill>
              <a:srgbClr val="43729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800" u="none" cap="none" strike="noStrike">
                <a:solidFill>
                  <a:srgbClr val="17375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Знання учнів є достатніми. Учні застосовують вивчений матеріал у  стандартних ситуаціях, намагаються  аналізувати, встановлювати найсуттєвіші зв’язки і залежність між явищами, фактами, робити висновки, загалом контролюють власну діяльність. Відповіді їх логічні, хоч і мають неточності.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1"/>
          <p:cNvSpPr/>
          <p:nvPr/>
        </p:nvSpPr>
        <p:spPr>
          <a:xfrm>
            <a:off x="5695560" y="5034240"/>
            <a:ext cx="6000120" cy="1873800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5400">
            <a:solidFill>
              <a:srgbClr val="43729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Учні добре володіють вивченим матеріалом,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застосовують знання в стандартних ситуаціях, уміють аналізувати й систематизувати інформацію, використовують загальновідомі докази із самостійною і правильною аргументацією.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80"/>
            <a:ext cx="12191760" cy="683856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2"/>
          <p:cNvSpPr txBox="1"/>
          <p:nvPr>
            <p:ph type="title"/>
          </p:nvPr>
        </p:nvSpPr>
        <p:spPr>
          <a:xfrm>
            <a:off x="2279160" y="-495720"/>
            <a:ext cx="11600280" cy="13550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uk-UA" sz="6000" strike="noStrike">
                <a:solidFill>
                  <a:srgbClr val="843C0B"/>
                </a:solidFill>
                <a:latin typeface="Calibri"/>
                <a:ea typeface="Calibri"/>
                <a:cs typeface="Calibri"/>
                <a:sym typeface="Calibri"/>
              </a:rPr>
              <a:t>ВИСОКИЙ  РІВЕНЬ</a:t>
            </a:r>
            <a:endParaRPr b="0" sz="60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2"/>
          <p:cNvSpPr txBox="1"/>
          <p:nvPr>
            <p:ph idx="1" type="subTitle"/>
          </p:nvPr>
        </p:nvSpPr>
        <p:spPr>
          <a:xfrm>
            <a:off x="4066920" y="859680"/>
            <a:ext cx="7856280" cy="596880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2"/>
          <p:cNvSpPr/>
          <p:nvPr/>
        </p:nvSpPr>
        <p:spPr>
          <a:xfrm>
            <a:off x="4317480" y="1044720"/>
            <a:ext cx="1100520" cy="1082520"/>
          </a:xfrm>
          <a:prstGeom prst="ellipse">
            <a:avLst/>
          </a:prstGeom>
          <a:solidFill>
            <a:srgbClr val="D8E2F3"/>
          </a:solidFill>
          <a:ln cap="flat" cmpd="sng" w="25400">
            <a:solidFill>
              <a:srgbClr val="43729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2"/>
          <p:cNvSpPr/>
          <p:nvPr/>
        </p:nvSpPr>
        <p:spPr>
          <a:xfrm>
            <a:off x="4326480" y="2612880"/>
            <a:ext cx="1100520" cy="1094760"/>
          </a:xfrm>
          <a:prstGeom prst="ellipse">
            <a:avLst/>
          </a:prstGeom>
          <a:solidFill>
            <a:srgbClr val="8DA9DB"/>
          </a:solidFill>
          <a:ln cap="flat" cmpd="sng" w="25400">
            <a:solidFill>
              <a:srgbClr val="43729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2"/>
          <p:cNvSpPr/>
          <p:nvPr/>
        </p:nvSpPr>
        <p:spPr>
          <a:xfrm>
            <a:off x="4300920" y="4729320"/>
            <a:ext cx="1061280" cy="1077480"/>
          </a:xfrm>
          <a:prstGeom prst="ellipse">
            <a:avLst/>
          </a:prstGeom>
          <a:solidFill>
            <a:srgbClr val="0070C0"/>
          </a:solidFill>
          <a:ln cap="flat" cmpd="sng" w="25400">
            <a:solidFill>
              <a:srgbClr val="43729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2"/>
          <p:cNvSpPr/>
          <p:nvPr/>
        </p:nvSpPr>
        <p:spPr>
          <a:xfrm>
            <a:off x="5761800" y="924840"/>
            <a:ext cx="6068520" cy="1068120"/>
          </a:xfrm>
          <a:prstGeom prst="roundRect">
            <a:avLst>
              <a:gd fmla="val 16667" name="adj"/>
            </a:avLst>
          </a:prstGeom>
          <a:solidFill>
            <a:srgbClr val="D8E2F3"/>
          </a:solidFill>
          <a:ln cap="flat" cmpd="sng" w="25400">
            <a:solidFill>
              <a:srgbClr val="43729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Учні мають повні, глибокі знання, здатні 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використовувати їх у практичній 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діяльності, робити висновки, узагальнення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2"/>
          <p:cNvSpPr/>
          <p:nvPr/>
        </p:nvSpPr>
        <p:spPr>
          <a:xfrm>
            <a:off x="5828400" y="2120760"/>
            <a:ext cx="6001920" cy="1715760"/>
          </a:xfrm>
          <a:prstGeom prst="roundRect">
            <a:avLst>
              <a:gd fmla="val 16667" name="adj"/>
            </a:avLst>
          </a:prstGeom>
          <a:solidFill>
            <a:srgbClr val="8DA9DB"/>
          </a:solidFill>
          <a:ln cap="flat" cmpd="sng" w="25400">
            <a:solidFill>
              <a:srgbClr val="43729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000" u="none" cap="none" strike="noStrike">
                <a:solidFill>
                  <a:srgbClr val="17375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Учні мають гнучкі знання в межах вимог навчальних програм, аргументовано використовують їх у різних ситуаціях, уміють знаходити інформацію та 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000" u="none" cap="none" strike="noStrike">
                <a:solidFill>
                  <a:srgbClr val="17375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аналізувати її, ставити і розв’язувати проблеми 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2"/>
          <p:cNvSpPr/>
          <p:nvPr/>
        </p:nvSpPr>
        <p:spPr>
          <a:xfrm>
            <a:off x="5795280" y="3963960"/>
            <a:ext cx="6068520" cy="2655720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 cap="flat" cmpd="sng" w="25400">
            <a:solidFill>
              <a:srgbClr val="43729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Учні мають системні, міцні знання в обсязі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 в межах вимог навчальних програм, 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усвідомлено використовують їх у стандартних та нестандартних ситуаціях. Уміють самостійно аналізувати, оцінювати, узагальнювати опанований матеріал, самостійно користуватися джерелами інформації, уміють самостійно приймати рішення. 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80"/>
            <a:ext cx="12191760" cy="683856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3"/>
          <p:cNvSpPr txBox="1"/>
          <p:nvPr>
            <p:ph type="title"/>
          </p:nvPr>
        </p:nvSpPr>
        <p:spPr>
          <a:xfrm>
            <a:off x="279720" y="-540000"/>
            <a:ext cx="11600280" cy="13550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uk-UA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Амангалієва Г. О.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0221216_103811.jpg" id="191" name="Google Shape;191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000" y="1080000"/>
            <a:ext cx="5040000" cy="2394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221216_104428.jpg" id="192" name="Google Shape;192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40920" y="1080000"/>
            <a:ext cx="4879080" cy="247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221216_111250.jpg" id="193" name="Google Shape;193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57560" y="3960000"/>
            <a:ext cx="4582440" cy="2142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80"/>
            <a:ext cx="12191760" cy="683856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4"/>
          <p:cNvSpPr txBox="1"/>
          <p:nvPr>
            <p:ph type="title"/>
          </p:nvPr>
        </p:nvSpPr>
        <p:spPr>
          <a:xfrm>
            <a:off x="279720" y="-540000"/>
            <a:ext cx="11600280" cy="13550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uk-UA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Амангалієва Г. О.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4"/>
          <p:cNvSpPr txBox="1"/>
          <p:nvPr/>
        </p:nvSpPr>
        <p:spPr>
          <a:xfrm>
            <a:off x="128520" y="1080000"/>
            <a:ext cx="12019320" cy="3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Початковий та середній рівень успішності: вибрати слова з довгим та коротким голосним “І”.</a:t>
            </a:r>
            <a:endParaRPr b="0" sz="26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600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Достатній та високий: погрупувати слова за типами складів( довгим та коротким) і навести приклади слів з подібними ознаками.</a:t>
            </a:r>
            <a:endParaRPr b="0" sz="26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80"/>
            <a:ext cx="12191760" cy="683856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5"/>
          <p:cNvSpPr txBox="1"/>
          <p:nvPr>
            <p:ph type="title"/>
          </p:nvPr>
        </p:nvSpPr>
        <p:spPr>
          <a:xfrm>
            <a:off x="279720" y="-540000"/>
            <a:ext cx="11600280" cy="13550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uk-UA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Григорчук І. О.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7" name="Google Shape;207;p35"/>
          <p:cNvGraphicFramePr/>
          <p:nvPr/>
        </p:nvGraphicFramePr>
        <p:xfrm>
          <a:off x="3133800" y="9338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{35377836-4377-4FBC-B939-5DE0027C1591}</a:tableStyleId>
              </a:tblPr>
              <a:tblGrid>
                <a:gridCol w="2970000"/>
                <a:gridCol w="3039125"/>
              </a:tblGrid>
              <a:tr h="3420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uk-UA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Клас 8 -Б</a:t>
                      </a:r>
                      <a:endParaRPr b="0"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B3B3"/>
                    </a:solidFill>
                  </a:tcPr>
                </a:tc>
                <a:tc hMerge="1"/>
              </a:tr>
              <a:tr h="2794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uk-UA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Впр.6 с.210 Запишіть речення в пасивному стані( Present Perfect Passive)</a:t>
                      </a:r>
                      <a:endParaRPr b="0"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 hMerge="1"/>
              </a:tr>
              <a:tr h="2794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uk-UA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Завдання</a:t>
                      </a:r>
                      <a:endParaRPr b="0"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 hMerge="1"/>
              </a:tr>
              <a:tr h="279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uk-UA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Початковий рівень</a:t>
                      </a:r>
                      <a:endParaRPr b="0"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uk-UA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Переписати вправу</a:t>
                      </a:r>
                      <a:endParaRPr b="0"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uk-UA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Середній рівень</a:t>
                      </a:r>
                      <a:endParaRPr b="0"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uk-UA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Записати речення в пасивному стані (по формулі),знати переклад</a:t>
                      </a:r>
                      <a:endParaRPr b="0"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uk-UA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Достатній рівень</a:t>
                      </a:r>
                      <a:endParaRPr b="0"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uk-UA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Записати речення в пасивному стані ,знати переклад.</a:t>
                      </a:r>
                      <a:endParaRPr b="0"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uk-UA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Високий рівень</a:t>
                      </a:r>
                      <a:endParaRPr b="0"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uk-UA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Записати речення, знати переклад</a:t>
                      </a:r>
                      <a:endParaRPr b="0"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