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 u="sng" cap="none"/>
              <a:t>ПРО ОБСЯГ І ХАРАКТЕР ДОМАШНІХ ЗАВДАНЬ УЧНІВ </a:t>
            </a:r>
            <a:br>
              <a:rPr lang="ru-RU"/>
            </a:br>
            <a:r>
              <a:rPr lang="ru-RU" u="sng" cap="none"/>
              <a:t> ЗАГАЛЬНООСВІТНІХ НАВЧАЛЬНИХ ЗАКЛАДІВ</a:t>
            </a:r>
            <a:r>
              <a:rPr lang="ru-RU" cap="none"/>
              <a:t> </a:t>
            </a:r>
            <a:br>
              <a:rPr lang="ru-RU"/>
            </a:b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 cap="none">
                <a:latin typeface="Times New Roman"/>
                <a:ea typeface="Times New Roman"/>
                <a:cs typeface="Times New Roman"/>
                <a:sym typeface="Times New Roman"/>
              </a:rPr>
              <a:t>ОСНОВНОЮ МЕТОЮ ДОМАШНІХ ЗАВДАНЬ Є: 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ЗАКРІПЛЕННЯ,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 ПОГЛИБЛЕННЯ І РОЗШИРЕННЯ ЗНАНЬ,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ПІДГОТОВКА ДО ЗАСВОЄННЯ НОВОГО МАТЕРІАЛУ; ФОРМУВАННЯ В ДІТЕЙ УМІННЯ САМОСТІЙНО ПРАЦЮВАТИ;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 РОЗВИТОК ЇХ ПІЗНАВАЛЬНИХ ІНТЕРЕСІВ,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 ТВОРЧИХ ЗДІБНОСТЕЙ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2962"/>
              <a:buFont typeface="Calibri"/>
              <a:buNone/>
            </a:pPr>
            <a:r>
              <a:rPr lang="ru-RU" cap="none"/>
              <a:t> </a:t>
            </a:r>
            <a:r>
              <a:rPr lang="ru-RU" sz="2700" cap="none">
                <a:latin typeface="Times New Roman"/>
                <a:ea typeface="Times New Roman"/>
                <a:cs typeface="Times New Roman"/>
                <a:sym typeface="Times New Roman"/>
              </a:rPr>
              <a:t> ЕФЕКТИВНІСТЬ ДОМАШНІХ ЗАВДАНЬ ВИЗНАЧАЄТЬСЯ ДОТРИМАННЯМ ПЕВНИХ ВИМОГ ДО ЇХ ОРГАНІЗАЦІЇ</a:t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ru-RU" sz="2000" cap="none">
                <a:latin typeface="Times New Roman"/>
                <a:ea typeface="Times New Roman"/>
                <a:cs typeface="Times New Roman"/>
                <a:sym typeface="Times New Roman"/>
              </a:rPr>
              <a:t>- РОЗУМІННЯ УЧНЯМИ ПОСТАВЛЕНИХ ПЕРЕД НИМИ НАВЧАЛЬНИХ ЗАВДАНЬ; 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ru-RU" sz="2000" cap="none">
                <a:latin typeface="Times New Roman"/>
                <a:ea typeface="Times New Roman"/>
                <a:cs typeface="Times New Roman"/>
                <a:sym typeface="Times New Roman"/>
              </a:rPr>
              <a:t>  - ВРАХУВАННЯ ВІКОВИХ ТА ІНДИВІДУАЛЬНИХ ОСОБЛИВОСТЕЙ ШКОЛЯРІВ, ЇХ ПІЗНАВАЛЬНИХ МОЖЛИВОСТЕЙ, СПЕЦИФІКИ КОЖНОГО НАВЧАЛЬНОГО ПРЕДМЕТА, СКЛАДНОСТІ МАТЕРІАЛУ, ХАРАКТЕРУ ЗАВДАНЬ ТА ІН.; 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ru-RU" sz="2000" cap="none">
                <a:latin typeface="Times New Roman"/>
                <a:ea typeface="Times New Roman"/>
                <a:cs typeface="Times New Roman"/>
                <a:sym typeface="Times New Roman"/>
              </a:rPr>
              <a:t>   - УМІННЯ ПРАВИЛЬНО РОЗПОДІЛЯТИ ЧАС, ВСТАНОВЛЮВАТИ ПОСЛІДОВНІСТЬ ВИКОНАННЯ ЗАВДАНЬ, ВИДІЛЯТИ ГОЛОВНЕ, ВИКОРИСТОВУВАТИ ПОПЕРЕДНЬО ВИВЧЕНИЙ МАТЕРІАЛ, ЗАСТОСОВУВАТИ НАЯВНІ ЗНАННЯ ТОЩО). 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/>
              <a:t>Диференціація від форми та способу виконання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ЗА ФОРМОЮ ВИКОНАННЯ </a:t>
            </a:r>
            <a:r>
              <a:rPr lang="ru-RU" sz="2400" cap="none"/>
              <a:t>МОЖУТЬ БУТИ ЯК УСНІ, ТАК І ПИСЬМОВІ;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/>
              <a:t>ІНДИВІДУАЛЬНІ, ЩО ЗАОХОЧУЮТЬ, СТИМУЛЮЮТЬ ШКОЛЯРА ДО НАВЧАННЯ,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/>
              <a:t> РОЗВИВАЮТЬ ІНДИВІДУАЛЬНІ ЗДІБНОСТІ ТА ІНТЕРЕСИ ДИТИНИ;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/>
              <a:t> </a:t>
            </a:r>
            <a:r>
              <a:rPr b="1" lang="ru-RU" sz="2400" cap="none"/>
              <a:t>ЗА СПОСОБОМ ВИКОНАННЯ:</a:t>
            </a:r>
            <a:r>
              <a:rPr lang="ru-RU" sz="2400" cap="none"/>
              <a:t>ГРУПОВІ ТА ПАРНІ, ЩО НАПРАВЛЕНІ НА ДОСЛІДНИЦЬКУ, ПОШУКОВУ, АНАЛІТИЧНУ РОБОТУ, СПІВПРАЦЮ, СПІВДРУЖНІСТЬ ТОЩО;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ЗА РІВНЕМ РОЗВИВАЛЬНОЇ СКЛАДНОСТІ:</a:t>
            </a:r>
            <a:r>
              <a:rPr lang="ru-RU" sz="2400" cap="none"/>
              <a:t>РЕПРОДУКТИВНОГО, КОНСТРУКТИВНО-ВАРІАТИВНОГО ТА ТВОРЧОГО ХАРАКТЕРУ. 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cap="none"/>
              <a:t>САНІТАРНІ ПРАВИЛА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800" cap="none">
                <a:latin typeface="Times New Roman"/>
                <a:ea typeface="Times New Roman"/>
                <a:cs typeface="Times New Roman"/>
                <a:sym typeface="Times New Roman"/>
              </a:rPr>
              <a:t>У 1-МУ КЛАСІ ДОМАШНІ ЗАВДАННЯ НЕ ЗАДАЮТЬСЯ. </a:t>
            </a:r>
            <a:endParaRPr sz="2800" cap="none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ru-RU" sz="2000" cap="none">
                <a:latin typeface="Times New Roman"/>
                <a:ea typeface="Times New Roman"/>
                <a:cs typeface="Times New Roman"/>
                <a:sym typeface="Times New Roman"/>
              </a:rPr>
              <a:t>ОБСЯГ ДОМАШНІХ ЗАВДАНЬ З УСІХ ПРЕДМЕТІВ МАЄ БУТИ ТАКИМ, ЩОБ ВИТРАТИ ЧАСУ НА ЇХ ВИКОНАННЯ НЕ ПЕРЕВИЩУВАЛИ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 У 2-МУ КЛАСІ 45 ХВ; </a:t>
            </a:r>
            <a:endParaRPr sz="2400" cap="none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У 3 КЛАСІ - 1 ГОДИНИ 10 ХВ; </a:t>
            </a:r>
            <a:endParaRPr sz="2400" cap="none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4 КЛАСІ - 1 ГОД. 30 ХВ; </a:t>
            </a:r>
            <a:endParaRPr sz="2400" cap="none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У 5-6-МУ КЛАСАХ - 2,5 ГОДИНИ; </a:t>
            </a:r>
            <a:endParaRPr sz="2400" cap="none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 cap="none">
                <a:latin typeface="Times New Roman"/>
                <a:ea typeface="Times New Roman"/>
                <a:cs typeface="Times New Roman"/>
                <a:sym typeface="Times New Roman"/>
              </a:rPr>
              <a:t>У 7-9 КЛАСАХ - 3 ГОДИНИ; У 10-12 КЛАСАХ - 4 ГОДИНИ. 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ru-RU" sz="3600" cap="none">
                <a:latin typeface="Times New Roman"/>
                <a:ea typeface="Times New Roman"/>
                <a:cs typeface="Times New Roman"/>
                <a:sym typeface="Times New Roman"/>
              </a:rPr>
              <a:t>ДОМАШНІ ЗАВДАННЯ НЕ РЕКОМЕНДУЄТЬСЯ ЗАДАВАТИ НА КАНІКУЛИ, НА ВИХІДНІ ТА СВЯТКОВІ ДНІ. </a:t>
            </a:r>
            <a:r>
              <a:rPr lang="ru-RU" cap="none"/>
              <a:t>    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