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6858000" cx="9144000"/>
  <p:notesSz cx="6858000" cy="9144000"/>
  <p:embeddedFontLst>
    <p:embeddedFont>
      <p:font typeface="Proxima Nova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1F16BD9-1C22-4C7B-9233-F0451F1690E5}">
  <a:tblStyle styleId="{01F16BD9-1C22-4C7B-9233-F0451F1690E5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ProximaNova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ProximaNova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ProximaNova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9" name="Google Shape;49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zakon.rada.gov.ua/laws/show/463-20?find=1&amp;text=%D0%BE%D1%86%D1%96%D0%BD%D1%8E%D0%B2%D0%B0%D0%BD%D0%BD%D1%8F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Основні принципи формувального оцінювання.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ru-RU"/>
              <a:t>Основні техніки формувального оцінювання.</a:t>
            </a:r>
            <a:endParaRPr/>
          </a:p>
        </p:txBody>
      </p:sp>
      <p:sp>
        <p:nvSpPr>
          <p:cNvPr id="156" name="Google Shape;156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b="1" lang="ru-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Світлофор”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b="1" lang="ru-RU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۷</a:t>
            </a:r>
            <a:r>
              <a:rPr b="1" lang="ru-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«Техніка піднятої руки»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b="1" lang="ru-RU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۷</a:t>
            </a:r>
            <a:r>
              <a:rPr b="1" lang="ru-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«Однохвилинне есе»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b="1" lang="ru-RU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۷</a:t>
            </a:r>
            <a:r>
              <a:rPr b="1" lang="ru-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“Дві зірки й побажання»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b="1" lang="ru-RU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۷</a:t>
            </a:r>
            <a:r>
              <a:rPr b="1" lang="ru-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«Тижневий звіт»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Char char="•"/>
            </a:pPr>
            <a:r>
              <a:rPr b="1" lang="ru-RU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۷</a:t>
            </a:r>
            <a:r>
              <a:rPr b="1" lang="ru-RU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«Сигнали рукою»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b="1" lang="ru-RU" sz="4000">
                <a:latin typeface="Times New Roman"/>
                <a:ea typeface="Times New Roman"/>
                <a:cs typeface="Times New Roman"/>
                <a:sym typeface="Times New Roman"/>
              </a:rPr>
              <a:t>Основними видами </a:t>
            </a:r>
            <a:r>
              <a:rPr b="1" lang="ru-RU" sz="40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оцінювання</a:t>
            </a:r>
            <a:r>
              <a:rPr b="1" lang="ru-RU" sz="4000">
                <a:latin typeface="Times New Roman"/>
                <a:ea typeface="Times New Roman"/>
                <a:cs typeface="Times New Roman"/>
                <a:sym typeface="Times New Roman"/>
              </a:rPr>
              <a:t> результатів </a:t>
            </a: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навчання учнів є: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 формувальне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поточне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 підсумкове </a:t>
            </a:r>
            <a:r>
              <a:rPr b="1" lang="ru-RU">
                <a:solidFill>
                  <a:srgbClr val="92D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оцінювання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державна підсумкова атестація 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509" y="1484784"/>
            <a:ext cx="8211322" cy="4896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Основні принципи</a:t>
            </a:r>
            <a:endParaRPr/>
          </a:p>
        </p:txBody>
      </p:sp>
      <p:grpSp>
        <p:nvGrpSpPr>
          <p:cNvPr id="102" name="Google Shape;102;p16"/>
          <p:cNvGrpSpPr/>
          <p:nvPr/>
        </p:nvGrpSpPr>
        <p:grpSpPr>
          <a:xfrm>
            <a:off x="2983534" y="1333086"/>
            <a:ext cx="3246884" cy="574128"/>
            <a:chOff x="3456286" y="168205"/>
            <a:chExt cx="3246884" cy="574128"/>
          </a:xfrm>
        </p:grpSpPr>
        <p:sp>
          <p:nvSpPr>
            <p:cNvPr id="103" name="Google Shape;103;p16"/>
            <p:cNvSpPr/>
            <p:nvPr/>
          </p:nvSpPr>
          <p:spPr>
            <a:xfrm>
              <a:off x="3456286" y="168205"/>
              <a:ext cx="3246884" cy="574128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6"/>
            <p:cNvSpPr/>
            <p:nvPr/>
          </p:nvSpPr>
          <p:spPr>
            <a:xfrm>
              <a:off x="3484313" y="196232"/>
              <a:ext cx="3190830" cy="5180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Центрованість на учня</a:t>
              </a:r>
              <a:endPara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16"/>
          <p:cNvGrpSpPr/>
          <p:nvPr/>
        </p:nvGrpSpPr>
        <p:grpSpPr>
          <a:xfrm>
            <a:off x="2928091" y="2306575"/>
            <a:ext cx="3202940" cy="585152"/>
            <a:chOff x="3400843" y="1141694"/>
            <a:chExt cx="3202940" cy="585152"/>
          </a:xfrm>
        </p:grpSpPr>
        <p:sp>
          <p:nvSpPr>
            <p:cNvPr id="106" name="Google Shape;106;p16"/>
            <p:cNvSpPr/>
            <p:nvPr/>
          </p:nvSpPr>
          <p:spPr>
            <a:xfrm>
              <a:off x="3400843" y="1141694"/>
              <a:ext cx="3202940" cy="5851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A1BA5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6"/>
            <p:cNvSpPr/>
            <p:nvPr/>
          </p:nvSpPr>
          <p:spPr>
            <a:xfrm>
              <a:off x="3429408" y="1170259"/>
              <a:ext cx="3145810" cy="5280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Спрямовується вчителем</a:t>
              </a:r>
              <a:endPara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" name="Google Shape;108;p16"/>
          <p:cNvGrpSpPr/>
          <p:nvPr/>
        </p:nvGrpSpPr>
        <p:grpSpPr>
          <a:xfrm>
            <a:off x="2928091" y="2964872"/>
            <a:ext cx="3202940" cy="585152"/>
            <a:chOff x="3400843" y="1799991"/>
            <a:chExt cx="3202940" cy="585152"/>
          </a:xfrm>
        </p:grpSpPr>
        <p:sp>
          <p:nvSpPr>
            <p:cNvPr id="109" name="Google Shape;109;p16"/>
            <p:cNvSpPr/>
            <p:nvPr/>
          </p:nvSpPr>
          <p:spPr>
            <a:xfrm>
              <a:off x="3400843" y="1799991"/>
              <a:ext cx="3202940" cy="5851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A9BA5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6"/>
            <p:cNvSpPr/>
            <p:nvPr/>
          </p:nvSpPr>
          <p:spPr>
            <a:xfrm>
              <a:off x="3429408" y="1828556"/>
              <a:ext cx="3145810" cy="5280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Різнобічна результативність</a:t>
              </a:r>
              <a:endPara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16"/>
          <p:cNvGrpSpPr/>
          <p:nvPr/>
        </p:nvGrpSpPr>
        <p:grpSpPr>
          <a:xfrm>
            <a:off x="2936900" y="3606916"/>
            <a:ext cx="3202940" cy="585152"/>
            <a:chOff x="3409652" y="2442035"/>
            <a:chExt cx="3202940" cy="585152"/>
          </a:xfrm>
        </p:grpSpPr>
        <p:sp>
          <p:nvSpPr>
            <p:cNvPr id="112" name="Google Shape;112;p16"/>
            <p:cNvSpPr/>
            <p:nvPr/>
          </p:nvSpPr>
          <p:spPr>
            <a:xfrm>
              <a:off x="3409652" y="2442035"/>
              <a:ext cx="3202940" cy="5851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B1BA5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6"/>
            <p:cNvSpPr/>
            <p:nvPr/>
          </p:nvSpPr>
          <p:spPr>
            <a:xfrm>
              <a:off x="3438217" y="2470600"/>
              <a:ext cx="3145810" cy="5280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Визначається контекстом</a:t>
              </a:r>
              <a:endPara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16"/>
          <p:cNvGrpSpPr/>
          <p:nvPr/>
        </p:nvGrpSpPr>
        <p:grpSpPr>
          <a:xfrm>
            <a:off x="2913582" y="4247657"/>
            <a:ext cx="3202940" cy="585152"/>
            <a:chOff x="3386334" y="3082776"/>
            <a:chExt cx="3202940" cy="585152"/>
          </a:xfrm>
        </p:grpSpPr>
        <p:sp>
          <p:nvSpPr>
            <p:cNvPr id="115" name="Google Shape;115;p16"/>
            <p:cNvSpPr/>
            <p:nvPr/>
          </p:nvSpPr>
          <p:spPr>
            <a:xfrm>
              <a:off x="3386334" y="3082776"/>
              <a:ext cx="3202940" cy="5851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B9BA5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6"/>
            <p:cNvSpPr/>
            <p:nvPr/>
          </p:nvSpPr>
          <p:spPr>
            <a:xfrm>
              <a:off x="3414899" y="3111341"/>
              <a:ext cx="3145810" cy="5280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Впливає на навчальний процес</a:t>
              </a:r>
              <a:endPara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16"/>
          <p:cNvGrpSpPr/>
          <p:nvPr/>
        </p:nvGrpSpPr>
        <p:grpSpPr>
          <a:xfrm>
            <a:off x="2928091" y="4939761"/>
            <a:ext cx="3202940" cy="585152"/>
            <a:chOff x="3400843" y="3774880"/>
            <a:chExt cx="3202940" cy="585152"/>
          </a:xfrm>
        </p:grpSpPr>
        <p:sp>
          <p:nvSpPr>
            <p:cNvPr id="118" name="Google Shape;118;p16"/>
            <p:cNvSpPr/>
            <p:nvPr/>
          </p:nvSpPr>
          <p:spPr>
            <a:xfrm>
              <a:off x="3400843" y="3774880"/>
              <a:ext cx="3202940" cy="585152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BAB25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6"/>
            <p:cNvSpPr/>
            <p:nvPr/>
          </p:nvSpPr>
          <p:spPr>
            <a:xfrm>
              <a:off x="3429408" y="3803445"/>
              <a:ext cx="3145810" cy="5280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-RU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Неперервність</a:t>
              </a:r>
              <a:endPara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Переваги </a:t>
            </a:r>
            <a:endParaRPr/>
          </a:p>
        </p:txBody>
      </p:sp>
      <p:graphicFrame>
        <p:nvGraphicFramePr>
          <p:cNvPr id="125" name="Google Shape;125;p17"/>
          <p:cNvGraphicFramePr/>
          <p:nvPr/>
        </p:nvGraphicFramePr>
        <p:xfrm>
          <a:off x="755576" y="112474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{01F16BD9-1C22-4C7B-9233-F0451F1690E5}</a:tableStyleId>
              </a:tblPr>
              <a:tblGrid>
                <a:gridCol w="4116025"/>
                <a:gridCol w="3828500"/>
              </a:tblGrid>
              <a:tr h="662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1" lang="ru-RU" sz="2400" u="none" cap="none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Для вчителя</a:t>
                      </a:r>
                      <a:endParaRPr b="1" i="1" sz="24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2400"/>
                        <a:buFont typeface="Times New Roman"/>
                        <a:buNone/>
                      </a:pPr>
                      <a:r>
                        <a:rPr b="1" i="1" lang="ru-RU" sz="2400" u="none" cap="none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Для учня</a:t>
                      </a:r>
                      <a:endParaRPr b="1" i="1" sz="2400" u="none" cap="none" strike="noStrike">
                        <a:solidFill>
                          <a:srgbClr val="00206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45325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2400"/>
                        <a:buFont typeface="Noto Sans Symbols"/>
                        <a:buChar char="∙"/>
                      </a:pPr>
                      <a:r>
                        <a:rPr b="1" i="0" lang="ru-RU" sz="2400" u="none" cap="none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Чітко сформулювати освітній результат, який потрібно отримати та оцінити в кожному окремому випадку та організувати, відповідно до цього, свою роботу;</a:t>
                      </a:r>
                      <a:endParaRPr b="1" i="0" sz="2400" u="none" cap="none" strike="noStrik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2400"/>
                        <a:buFont typeface="Noto Sans Symbols"/>
                        <a:buChar char="∙"/>
                      </a:pPr>
                      <a:r>
                        <a:rPr b="1" i="0" lang="ru-RU" sz="2400" u="none" cap="none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Зробити учня суб’єктом освітньої та оцінювальної діяльності</a:t>
                      </a:r>
                      <a:endParaRPr b="1" i="0" sz="2400" u="none" cap="none" strike="noStrik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2400"/>
                        <a:buFont typeface="Noto Sans Symbols"/>
                        <a:buChar char="∙"/>
                      </a:pPr>
                      <a:r>
                        <a:rPr b="1" i="0" lang="ru-RU" sz="2400" u="none" cap="none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Вчитися на помилках;</a:t>
                      </a:r>
                      <a:endParaRPr b="1" i="0" sz="2400" u="none" cap="none" strike="noStrik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2400"/>
                        <a:buFont typeface="Noto Sans Symbols"/>
                        <a:buChar char="∙"/>
                      </a:pPr>
                      <a:r>
                        <a:rPr b="1" i="0" lang="ru-RU" sz="2400" u="none" cap="none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Зрозуміти, що є важливим, а що другорядним;</a:t>
                      </a:r>
                      <a:endParaRPr b="1" i="0" sz="2400" u="none" cap="none" strike="noStrik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2400"/>
                        <a:buFont typeface="Noto Sans Symbols"/>
                        <a:buChar char="∙"/>
                      </a:pPr>
                      <a:r>
                        <a:rPr b="1" i="0" lang="ru-RU" sz="2400" u="none" cap="none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Зрозуміти, в яких видах діяльності є успіхи;</a:t>
                      </a:r>
                      <a:endParaRPr b="1" i="0" sz="2400" u="none" cap="none" strike="noStrik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2400"/>
                        <a:buFont typeface="Noto Sans Symbols"/>
                        <a:buChar char="∙"/>
                      </a:pPr>
                      <a:r>
                        <a:rPr b="1" i="0" lang="ru-RU" sz="2400" u="none" cap="none" strike="noStrike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Визначити, чого вони не вміють робити</a:t>
                      </a:r>
                      <a:endParaRPr b="1" i="0" sz="2400" u="none" cap="none" strike="noStrike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68575" marL="685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Порівняй </a:t>
            </a:r>
            <a:endParaRPr/>
          </a:p>
        </p:txBody>
      </p:sp>
      <p:graphicFrame>
        <p:nvGraphicFramePr>
          <p:cNvPr id="131" name="Google Shape;131;p18"/>
          <p:cNvGraphicFramePr/>
          <p:nvPr/>
        </p:nvGraphicFramePr>
        <p:xfrm>
          <a:off x="467544" y="140600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{01F16BD9-1C22-4C7B-9233-F0451F1690E5}</a:tableStyleId>
              </a:tblPr>
              <a:tblGrid>
                <a:gridCol w="4068450"/>
                <a:gridCol w="4068450"/>
              </a:tblGrid>
              <a:tr h="1178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3200" u="none" cap="none" strike="noStrike">
                          <a:solidFill>
                            <a:srgbClr val="00206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Формувальне оцінювання</a:t>
                      </a:r>
                      <a:endParaRPr b="0" i="0" sz="3200" u="none" strike="noStrike">
                        <a:solidFill>
                          <a:srgbClr val="00206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78500" marB="78500" marR="78525" marL="785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8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3200" u="none" strike="noStrike">
                          <a:solidFill>
                            <a:srgbClr val="C00000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Підсумкове оцінювання</a:t>
                      </a:r>
                      <a:endParaRPr b="0" i="0" sz="3200" u="none" strike="noStrike">
                        <a:solidFill>
                          <a:srgbClr val="C00000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78500" marB="78500" marR="78525" marL="785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8F8"/>
                    </a:solidFill>
                  </a:tcPr>
                </a:tc>
              </a:tr>
              <a:tr h="657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2000" u="none" strike="noStrike">
                          <a:solidFill>
                            <a:srgbClr val="01010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Перевіряє, як триває навчання</a:t>
                      </a:r>
                      <a:endParaRPr/>
                    </a:p>
                  </a:txBody>
                  <a:tcPr marT="78500" marB="78500" marR="78525" marL="785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2000" u="none" strike="noStrike">
                          <a:solidFill>
                            <a:srgbClr val="01010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Перевіряє, що було вивчено</a:t>
                      </a:r>
                      <a:endParaRPr/>
                    </a:p>
                  </a:txBody>
                  <a:tcPr marT="78500" marB="78500" marR="78525" marL="785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66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2000" u="none" strike="noStrike">
                          <a:solidFill>
                            <a:srgbClr val="01010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Діагностувальне: ідентифікує сфери, де необхідне покращення</a:t>
                      </a:r>
                      <a:endParaRPr b="1" i="0" sz="2000" u="none" strike="noStrike">
                        <a:solidFill>
                          <a:srgbClr val="01010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78500" marB="78500" marR="78525" marL="785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8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2000" u="none" strike="noStrike">
                          <a:solidFill>
                            <a:srgbClr val="01010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Оціночне: вимірює досягнення певного рівня</a:t>
                      </a:r>
                      <a:endParaRPr b="1" i="0" sz="2000" u="none" strike="noStrike">
                        <a:solidFill>
                          <a:srgbClr val="01010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78500" marB="78500" marR="78525" marL="785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8F8"/>
                    </a:solidFill>
                  </a:tcPr>
                </a:tc>
              </a:tr>
              <a:tr h="763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2000" u="none" strike="noStrike">
                          <a:solidFill>
                            <a:srgbClr val="01010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Ідентифікує недоліки і покращує навчання</a:t>
                      </a:r>
                      <a:endParaRPr/>
                    </a:p>
                  </a:txBody>
                  <a:tcPr marT="78500" marB="78500" marR="78525" marL="785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2000" u="none" strike="noStrike">
                          <a:solidFill>
                            <a:srgbClr val="01010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Судить про якість</a:t>
                      </a:r>
                      <a:endParaRPr/>
                    </a:p>
                  </a:txBody>
                  <a:tcPr marT="78500" marB="78500" marR="78525" marL="785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63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2000" u="none" strike="noStrike">
                          <a:solidFill>
                            <a:srgbClr val="01010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Здійснюється під час навчального процесу</a:t>
                      </a:r>
                      <a:endParaRPr/>
                    </a:p>
                  </a:txBody>
                  <a:tcPr marT="78500" marB="78500" marR="78525" marL="785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8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2000" u="none" strike="noStrike">
                          <a:solidFill>
                            <a:srgbClr val="01010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Відбувається в кінці навчального процесу</a:t>
                      </a:r>
                      <a:endParaRPr b="1" i="0" sz="2000" u="none" strike="noStrike">
                        <a:solidFill>
                          <a:srgbClr val="010101"/>
                        </a:solidFill>
                        <a:latin typeface="Proxima Nova"/>
                        <a:ea typeface="Proxima Nova"/>
                        <a:cs typeface="Proxima Nova"/>
                        <a:sym typeface="Proxima Nova"/>
                      </a:endParaRPr>
                    </a:p>
                  </a:txBody>
                  <a:tcPr marT="78500" marB="78500" marR="78525" marL="785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8F8"/>
                    </a:solidFill>
                  </a:tcPr>
                </a:tc>
              </a:tr>
              <a:tr h="763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2000" u="none" strike="noStrike">
                          <a:solidFill>
                            <a:srgbClr val="01010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Допомагає учням вчитися один в одного</a:t>
                      </a:r>
                      <a:endParaRPr/>
                    </a:p>
                  </a:txBody>
                  <a:tcPr marT="78500" marB="78500" marR="78525" marL="785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ru-RU" sz="2000" u="none" strike="noStrike">
                          <a:solidFill>
                            <a:srgbClr val="010101"/>
                          </a:solidFill>
                          <a:latin typeface="Proxima Nova"/>
                          <a:ea typeface="Proxima Nova"/>
                          <a:cs typeface="Proxima Nova"/>
                          <a:sym typeface="Proxima Nova"/>
                        </a:rPr>
                        <a:t>Змушує учнів конкурувати між собою</a:t>
                      </a:r>
                      <a:endParaRPr/>
                    </a:p>
                  </a:txBody>
                  <a:tcPr marT="78500" marB="78500" marR="78525" marL="785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Ключові запитання…</a:t>
            </a:r>
            <a:endParaRPr/>
          </a:p>
        </p:txBody>
      </p:sp>
      <p:sp>
        <p:nvSpPr>
          <p:cNvPr id="137" name="Google Shape;137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ru-RU"/>
              <a:t>Хто оцінює?...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ru-RU"/>
              <a:t>Як оцінювати?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ru-RU"/>
              <a:t>Що оцінювати?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ru-RU"/>
              <a:t>Навіщо оцінювати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ru-RU"/>
              <a:t>Якщо результат асоціюється із словами “не знає” , “ не розуміє”</a:t>
            </a:r>
            <a:endParaRPr/>
          </a:p>
        </p:txBody>
      </p:sp>
      <p:sp>
        <p:nvSpPr>
          <p:cNvPr id="143" name="Google Shape;143;p2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ru-RU"/>
              <a:t>Працюємо з фразами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ru-RU"/>
              <a:t>“потребую(є) підтримки”(учень та вчитель)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ru-RU"/>
              <a:t>“ варто приділити увагу”(учитель)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Фрази успішної роботи</a:t>
            </a:r>
            <a:endParaRPr/>
          </a:p>
        </p:txBody>
      </p:sp>
      <p:sp>
        <p:nvSpPr>
          <p:cNvPr id="149" name="Google Shape;149;p2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Супер</a:t>
            </a:r>
            <a:endParaRPr b="1"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Неймовірно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Талановито</a:t>
            </a:r>
            <a:endParaRPr b="1"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Фантастично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Дивовижно</a:t>
            </a:r>
            <a:endParaRPr b="1"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Приголомшливо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Молодець</a:t>
            </a:r>
            <a:endParaRPr b="1"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Ідеально виконано</a:t>
            </a:r>
            <a:endParaRPr b="1"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Бездоганно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Краще не буває</a:t>
            </a:r>
            <a:endParaRPr b="1"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Чудово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Неймовірно</a:t>
            </a:r>
            <a:endParaRPr b="1"/>
          </a:p>
          <a:p>
            <a:pPr indent="-19177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/>
          </a:p>
          <a:p>
            <a:pPr indent="-19177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50" name="Google Shape;150;p2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Чудова ідея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Так тримати</a:t>
            </a:r>
            <a:endParaRPr b="1"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Прекрасно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Відмінний результат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Гарна робота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Бездоганна робота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Геніально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Відмінна робота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Гарна думка</a:t>
            </a:r>
            <a:endParaRPr/>
          </a:p>
          <a:p>
            <a:pPr indent="-34290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ru-RU"/>
              <a:t>У тебе все вийшло</a:t>
            </a:r>
            <a:endParaRPr b="1"/>
          </a:p>
          <a:p>
            <a:pPr indent="-191770" lvl="0" marL="34290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